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3" r:id="rId2"/>
    <p:sldId id="257" r:id="rId3"/>
    <p:sldId id="321" r:id="rId4"/>
    <p:sldId id="259" r:id="rId5"/>
    <p:sldId id="300" r:id="rId6"/>
    <p:sldId id="261" r:id="rId7"/>
    <p:sldId id="310" r:id="rId8"/>
    <p:sldId id="312" r:id="rId9"/>
    <p:sldId id="313" r:id="rId10"/>
    <p:sldId id="316" r:id="rId11"/>
    <p:sldId id="322" r:id="rId12"/>
    <p:sldId id="264" r:id="rId13"/>
    <p:sldId id="267" r:id="rId14"/>
    <p:sldId id="270" r:id="rId15"/>
    <p:sldId id="271" r:id="rId16"/>
    <p:sldId id="317" r:id="rId17"/>
    <p:sldId id="288" r:id="rId18"/>
    <p:sldId id="314" r:id="rId19"/>
    <p:sldId id="272" r:id="rId20"/>
    <p:sldId id="274" r:id="rId21"/>
    <p:sldId id="285" r:id="rId22"/>
    <p:sldId id="278"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E1F6"/>
    <a:srgbClr val="F971FC"/>
    <a:srgbClr val="F0ED79"/>
    <a:srgbClr val="74F29B"/>
    <a:srgbClr val="FF3300"/>
    <a:srgbClr val="0033CC"/>
    <a:srgbClr val="75DCF1"/>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3" autoAdjust="0"/>
    <p:restoredTop sz="94660"/>
  </p:normalViewPr>
  <p:slideViewPr>
    <p:cSldViewPr>
      <p:cViewPr varScale="1">
        <p:scale>
          <a:sx n="68" d="100"/>
          <a:sy n="68" d="100"/>
        </p:scale>
        <p:origin x="-5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2C40944-0D8F-4B56-B7BE-E40D458BA41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54CC24-9B9C-4CB7-8A44-900C9007E0F3}" type="slidenum">
              <a:rPr lang="en-US"/>
              <a:pPr/>
              <a:t>‹#›</a:t>
            </a:fld>
            <a:endParaRPr lang="en-US"/>
          </a:p>
        </p:txBody>
      </p:sp>
    </p:spTree>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4EBAF0-0E07-4C91-A245-4D5CBA005EBA}" type="slidenum">
              <a:rPr lang="en-US"/>
              <a:pPr/>
              <a:t>‹#›</a:t>
            </a:fld>
            <a:endParaRPr lang="en-US"/>
          </a:p>
        </p:txBody>
      </p:sp>
    </p:spTree>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2C8BEE-E4B4-4139-A492-A9D94416D3F4}" type="slidenum">
              <a:rPr lang="en-US"/>
              <a:pPr/>
              <a:t>‹#›</a:t>
            </a:fld>
            <a:endParaRPr lang="en-US"/>
          </a:p>
        </p:txBody>
      </p:sp>
    </p:spTree>
  </p:cSld>
  <p:clrMapOvr>
    <a:masterClrMapping/>
  </p:clrMapOvr>
  <p:transition>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B92C313-3248-4BB7-969D-EA751C2F74B4}" type="slidenum">
              <a:rPr lang="en-US"/>
              <a:pPr/>
              <a:t>‹#›</a:t>
            </a:fld>
            <a:endParaRPr lang="en-US"/>
          </a:p>
        </p:txBody>
      </p:sp>
    </p:spTree>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3D418E-F792-45E8-8F03-567AA00AC55F}" type="slidenum">
              <a:rPr lang="en-US"/>
              <a:pPr/>
              <a:t>‹#›</a:t>
            </a:fld>
            <a:endParaRPr lang="en-US"/>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4C31DA-2D94-4533-BF2A-9C98D9C96C91}" type="slidenum">
              <a:rPr lang="en-US"/>
              <a:pPr/>
              <a:t>‹#›</a:t>
            </a:fld>
            <a:endParaRPr lang="en-US"/>
          </a:p>
        </p:txBody>
      </p:sp>
    </p:spTree>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C04770-F721-4E42-9E93-5EE79947AA8D}" type="slidenum">
              <a:rPr lang="en-US"/>
              <a:pPr/>
              <a:t>‹#›</a:t>
            </a:fld>
            <a:endParaRPr lang="en-US"/>
          </a:p>
        </p:txBody>
      </p:sp>
    </p:spTree>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01808F-0685-4554-A780-F5A97832538F}" type="slidenum">
              <a:rPr lang="en-US"/>
              <a:pPr/>
              <a:t>‹#›</a:t>
            </a:fld>
            <a:endParaRPr lang="en-US"/>
          </a:p>
        </p:txBody>
      </p:sp>
    </p:spTree>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BBD8A7-D2C8-4E1B-B8C8-9584D96CF6EA}" type="slidenum">
              <a:rPr lang="en-US"/>
              <a:pPr/>
              <a:t>‹#›</a:t>
            </a:fld>
            <a:endParaRPr lang="en-US"/>
          </a:p>
        </p:txBody>
      </p:sp>
    </p:spTree>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BF7412-3E37-4D73-9415-1E2E1D85672F}" type="slidenum">
              <a:rPr lang="en-US"/>
              <a:pPr/>
              <a:t>‹#›</a:t>
            </a:fld>
            <a:endParaRPr lang="en-US"/>
          </a:p>
        </p:txBody>
      </p:sp>
    </p:spTree>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3082D7-40B2-44FB-9309-49E2068D6C34}" type="slidenum">
              <a:rPr lang="en-US"/>
              <a:pPr/>
              <a:t>‹#›</a:t>
            </a:fld>
            <a:endParaRPr lang="en-US"/>
          </a:p>
        </p:txBody>
      </p:sp>
    </p:spTree>
  </p:cSld>
  <p:clrMapOvr>
    <a:masterClrMapping/>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FC0495-0745-4F5E-925E-6E799AF0E3C3}" type="slidenum">
              <a:rPr lang="en-US"/>
              <a:pPr/>
              <a:t>‹#›</a:t>
            </a:fld>
            <a:endParaRPr lang="en-US"/>
          </a:p>
        </p:txBody>
      </p:sp>
    </p:spTree>
  </p:cSld>
  <p:clrMapOvr>
    <a:masterClrMapping/>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9D7A03-205B-4E4A-B711-FCC63DC0DD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mb dir="ver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ideo" Target="file:///D:\NL\BAI%20THI\NG&#7884;C%20LAN\Clip%20145-L&#202;%20TH&#193;NH%20T&#212;NG%202_chunk_1_chunk_1.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ideo" Target="file:///D:\NL\BAI%20THI\NG&#7884;C%20LAN\Clip%20H&#204;NH.m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1.gif"/><Relationship Id="rId7" Type="http://schemas.openxmlformats.org/officeDocument/2006/relationships/image" Target="../media/image34.jpeg"/><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3.jpeg"/><Relationship Id="rId4" Type="http://schemas.openxmlformats.org/officeDocument/2006/relationships/image" Target="../media/image32.gif"/></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22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22</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Trường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thời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Hậu</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Lê</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anh_thi_1895"/>
          <p:cNvPicPr>
            <a:picLocks noChangeAspect="1" noChangeArrowheads="1"/>
          </p:cNvPicPr>
          <p:nvPr>
            <p:ph type="title"/>
          </p:nvPr>
        </p:nvPicPr>
        <p:blipFill>
          <a:blip r:embed="rId2" cstate="print"/>
          <a:srcRect b="4546"/>
          <a:stretch>
            <a:fillRect/>
          </a:stretch>
        </p:blipFill>
        <p:spPr>
          <a:xfrm>
            <a:off x="0" y="0"/>
            <a:ext cx="9144000" cy="6629400"/>
          </a:xfrm>
          <a:noFill/>
          <a:ln w="28575">
            <a:solidFill>
              <a:srgbClr val="0000FF"/>
            </a:solidFill>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edge">
                                      <p:cBhvr>
                                        <p:cTn id="7"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a:hlinkClick r:id="" action="ppaction://noaction" highlightClick="1"/>
          </p:cNvPr>
          <p:cNvSpPr>
            <a:spLocks noChangeArrowheads="1"/>
          </p:cNvSpPr>
          <p:nvPr/>
        </p:nvSpPr>
        <p:spPr bwMode="auto">
          <a:xfrm>
            <a:off x="914400" y="1295400"/>
            <a:ext cx="457200" cy="228600"/>
          </a:xfrm>
          <a:prstGeom prst="actionButtonBlank">
            <a:avLst/>
          </a:prstGeom>
          <a:solidFill>
            <a:schemeClr val="accent1"/>
          </a:solidFill>
          <a:ln w="9525">
            <a:noFill/>
            <a:miter lim="800000"/>
            <a:headEnd/>
            <a:tailEnd/>
          </a:ln>
          <a:effectLst/>
        </p:spPr>
        <p:txBody>
          <a:bodyPr wrap="none" anchor="ctr"/>
          <a:lstStyle/>
          <a:p>
            <a:pPr algn="ctr"/>
            <a:r>
              <a:rPr lang="en-US">
                <a:solidFill>
                  <a:srgbClr val="FF00FF"/>
                </a:solidFill>
              </a:rPr>
              <a:t>X</a:t>
            </a:r>
          </a:p>
        </p:txBody>
      </p:sp>
      <p:sp>
        <p:nvSpPr>
          <p:cNvPr id="93187" name="Rectangle 3"/>
          <p:cNvSpPr>
            <a:spLocks noGrp="1" noChangeArrowheads="1"/>
          </p:cNvSpPr>
          <p:nvPr>
            <p:ph type="body" idx="1"/>
          </p:nvPr>
        </p:nvSpPr>
        <p:spPr>
          <a:xfrm>
            <a:off x="381000" y="1112838"/>
            <a:ext cx="8229600" cy="5745162"/>
          </a:xfrm>
          <a:solidFill>
            <a:srgbClr val="CCFFCC"/>
          </a:solidFill>
        </p:spPr>
        <p:txBody>
          <a:bodyPr/>
          <a:lstStyle/>
          <a:p>
            <a:pPr algn="ctr">
              <a:lnSpc>
                <a:spcPct val="80000"/>
              </a:lnSpc>
              <a:buFontTx/>
              <a:buNone/>
            </a:pPr>
            <a:r>
              <a:rPr lang="en-US" sz="2000" b="1">
                <a:solidFill>
                  <a:schemeClr val="tx2"/>
                </a:solidFill>
              </a:rPr>
              <a:t>Nhóm :</a:t>
            </a:r>
            <a:endParaRPr lang="en-US" sz="2000">
              <a:solidFill>
                <a:schemeClr val="tx2"/>
              </a:solidFill>
            </a:endParaRPr>
          </a:p>
          <a:p>
            <a:pPr>
              <a:lnSpc>
                <a:spcPct val="80000"/>
              </a:lnSpc>
              <a:buFontTx/>
              <a:buNone/>
            </a:pPr>
            <a:r>
              <a:rPr lang="en-US" sz="1600">
                <a:solidFill>
                  <a:srgbClr val="CC3300"/>
                </a:solidFill>
              </a:rPr>
              <a:t>Đánh dấu </a:t>
            </a:r>
            <a:r>
              <a:rPr lang="en-US" sz="1800" b="1">
                <a:solidFill>
                  <a:srgbClr val="FF00FF"/>
                </a:solidFill>
              </a:rPr>
              <a:t>x </a:t>
            </a:r>
            <a:r>
              <a:rPr lang="en-US" sz="1600">
                <a:solidFill>
                  <a:srgbClr val="CC3300"/>
                </a:solidFill>
              </a:rPr>
              <a:t>vào </a:t>
            </a:r>
            <a:r>
              <a:rPr lang="en-US" sz="1600">
                <a:solidFill>
                  <a:srgbClr val="CC3300"/>
                </a:solidFill>
                <a:sym typeface="Wingdings 2" pitchFamily="18" charset="2"/>
              </a:rPr>
              <a:t></a:t>
            </a:r>
            <a:r>
              <a:rPr lang="en-US" sz="1600">
                <a:solidFill>
                  <a:srgbClr val="CC3300"/>
                </a:solidFill>
              </a:rPr>
              <a:t> trước những ý trả lời đúng cho mỗi câu hỏi sau:</a:t>
            </a:r>
          </a:p>
          <a:p>
            <a:pPr>
              <a:lnSpc>
                <a:spcPct val="80000"/>
              </a:lnSpc>
              <a:buFontTx/>
              <a:buNone/>
            </a:pPr>
            <a:endParaRPr lang="en-US" sz="1600">
              <a:solidFill>
                <a:srgbClr val="CC3300"/>
              </a:solidFill>
            </a:endParaRPr>
          </a:p>
          <a:p>
            <a:pPr>
              <a:lnSpc>
                <a:spcPct val="80000"/>
              </a:lnSpc>
              <a:buFontTx/>
              <a:buNone/>
            </a:pPr>
            <a:r>
              <a:rPr lang="en-US" sz="1600">
                <a:solidFill>
                  <a:srgbClr val="CC3300"/>
                </a:solidFill>
              </a:rPr>
              <a:t>1.Nhà Hậu Lê đã tổ chức trường học như thế nào?</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Dựng lại Quốc Tử Giám, xây dựng nhà Thái học.    </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Xây dựng chỗ ở cho học sinh trong trường. </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Mở thư viện chung cho toàn quốc.</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Mở trường công ở các đạo.</a:t>
            </a:r>
          </a:p>
          <a:p>
            <a:pPr>
              <a:lnSpc>
                <a:spcPct val="80000"/>
              </a:lnSpc>
              <a:buFontTx/>
              <a:buNone/>
            </a:pPr>
            <a:r>
              <a:rPr lang="en-US" sz="1600">
                <a:solidFill>
                  <a:srgbClr val="CC3300"/>
                </a:solidFill>
              </a:rPr>
              <a:t>2. Dưới thời Lê, những ai được vào học trong trường Quốc Tử Giám?</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Tất cả mọi người có tiền đều được vào học.</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Chỉ có cháu vua, quan mới được theo học.</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Trường thu nhận con cháu vua quan và cả con dân thường nếu học giỏi.</a:t>
            </a:r>
          </a:p>
          <a:p>
            <a:pPr>
              <a:lnSpc>
                <a:spcPct val="80000"/>
              </a:lnSpc>
              <a:buFontTx/>
              <a:buNone/>
            </a:pPr>
            <a:r>
              <a:rPr lang="en-US" sz="1600">
                <a:solidFill>
                  <a:srgbClr val="CC3300"/>
                </a:solidFill>
              </a:rPr>
              <a:t>3.Nội dung học tập và thi cử dưới thời Hậu Lê là gì?</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Là giáo lí đạo Phật. </a:t>
            </a:r>
          </a:p>
          <a:p>
            <a:pPr>
              <a:lnSpc>
                <a:spcPct val="80000"/>
              </a:lnSpc>
              <a:buFontTx/>
              <a:buNone/>
            </a:pPr>
            <a:r>
              <a:rPr lang="en-US" sz="1600">
                <a:solidFill>
                  <a:srgbClr val="CC3300"/>
                </a:solidFill>
                <a:sym typeface="Wingdings 2" pitchFamily="18" charset="2"/>
              </a:rPr>
              <a:t>            </a:t>
            </a:r>
            <a:r>
              <a:rPr lang="en-US" sz="1600">
                <a:solidFill>
                  <a:srgbClr val="CC3300"/>
                </a:solidFill>
              </a:rPr>
              <a:t>  Là giáo lí Đạo giáo.</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Là giáo lí Nho giáo.   </a:t>
            </a:r>
          </a:p>
          <a:p>
            <a:pPr>
              <a:lnSpc>
                <a:spcPct val="80000"/>
              </a:lnSpc>
              <a:buFontTx/>
              <a:buNone/>
            </a:pPr>
            <a:r>
              <a:rPr lang="en-US" sz="1600">
                <a:solidFill>
                  <a:srgbClr val="CC3300"/>
                </a:solidFill>
              </a:rPr>
              <a:t>4.Nền nếp thi cử dưới thời Hậu Lê được quy định như thế nào?</a:t>
            </a:r>
            <a:endParaRPr lang="en-US" sz="1600">
              <a:solidFill>
                <a:srgbClr val="CC3300"/>
              </a:solidFill>
              <a:sym typeface="Wingdings 2" pitchFamily="18" charset="2"/>
            </a:endParaRPr>
          </a:p>
          <a:p>
            <a:pPr>
              <a:lnSpc>
                <a:spcPct val="80000"/>
              </a:lnSpc>
              <a:buFontTx/>
              <a:buNone/>
            </a:pPr>
            <a:r>
              <a:rPr lang="en-US" sz="1600">
                <a:solidFill>
                  <a:srgbClr val="CC3300"/>
                </a:solidFill>
                <a:sym typeface="Wingdings 2" pitchFamily="18" charset="2"/>
              </a:rPr>
              <a:t>    	     </a:t>
            </a:r>
            <a:r>
              <a:rPr lang="en-US" sz="1600">
                <a:solidFill>
                  <a:srgbClr val="CC3300"/>
                </a:solidFill>
              </a:rPr>
              <a:t>  Cứ 5 năm có một kì thi Hương ở các địa phương và thi Hội ở kinh thành . </a:t>
            </a:r>
            <a:endParaRPr lang="en-US" sz="1600">
              <a:solidFill>
                <a:srgbClr val="CC3300"/>
              </a:solidFill>
              <a:sym typeface="Wingdings 2" pitchFamily="18" charset="2"/>
            </a:endParaRPr>
          </a:p>
          <a:p>
            <a:pPr>
              <a:lnSpc>
                <a:spcPct val="80000"/>
              </a:lnSpc>
              <a:buFontTx/>
              <a:buNone/>
            </a:pPr>
            <a:r>
              <a:rPr lang="en-US" sz="1600">
                <a:solidFill>
                  <a:srgbClr val="CC3300"/>
                </a:solidFill>
                <a:sym typeface="Wingdings 2" pitchFamily="18" charset="2"/>
              </a:rPr>
              <a:t>           </a:t>
            </a:r>
            <a:r>
              <a:rPr lang="en-US" sz="1600">
                <a:solidFill>
                  <a:srgbClr val="CC3300"/>
                </a:solidFill>
              </a:rPr>
              <a:t>  Tất cả những người có học đều được tham gia ba kì thi: thi Hương, thi Hội, thi Đình.</a:t>
            </a:r>
          </a:p>
          <a:p>
            <a:pPr>
              <a:lnSpc>
                <a:spcPct val="80000"/>
              </a:lnSpc>
              <a:buFontTx/>
              <a:buNone/>
            </a:pPr>
            <a:r>
              <a:rPr lang="en-US" sz="1600">
                <a:solidFill>
                  <a:srgbClr val="CC3300"/>
                </a:solidFill>
              </a:rPr>
              <a:t>           </a:t>
            </a:r>
            <a:r>
              <a:rPr lang="en-US" sz="1600">
                <a:solidFill>
                  <a:srgbClr val="CC3300"/>
                </a:solidFill>
                <a:sym typeface="Wingdings 2" pitchFamily="18" charset="2"/>
              </a:rPr>
              <a:t></a:t>
            </a:r>
            <a:r>
              <a:rPr lang="en-US" sz="1600">
                <a:solidFill>
                  <a:srgbClr val="CC3300"/>
                </a:solidFill>
              </a:rPr>
              <a:t>  Cứ 3 năm có một kì thi Hương ở các địa phương và thi Hội ở kinh thành .</a:t>
            </a:r>
            <a:r>
              <a:rPr lang="en-US" sz="1600">
                <a:solidFill>
                  <a:schemeClr val="tx2"/>
                </a:solidFill>
              </a:rPr>
              <a:t> </a:t>
            </a:r>
          </a:p>
        </p:txBody>
      </p:sp>
      <p:sp>
        <p:nvSpPr>
          <p:cNvPr id="93188" name="Rectangle 4"/>
          <p:cNvSpPr>
            <a:spLocks noChangeArrowheads="1"/>
          </p:cNvSpPr>
          <p:nvPr/>
        </p:nvSpPr>
        <p:spPr bwMode="auto">
          <a:xfrm>
            <a:off x="1558925" y="2035175"/>
            <a:ext cx="184150" cy="366713"/>
          </a:xfrm>
          <a:prstGeom prst="rect">
            <a:avLst/>
          </a:prstGeom>
          <a:noFill/>
          <a:ln w="9525">
            <a:noFill/>
            <a:miter lim="800000"/>
            <a:headEnd/>
            <a:tailEnd/>
          </a:ln>
          <a:effectLst/>
        </p:spPr>
        <p:txBody>
          <a:bodyPr wrap="none">
            <a:spAutoFit/>
          </a:bodyPr>
          <a:lstStyle/>
          <a:p>
            <a:endParaRPr lang="en-US"/>
          </a:p>
        </p:txBody>
      </p:sp>
      <p:sp>
        <p:nvSpPr>
          <p:cNvPr id="93189" name="AutoShape 5">
            <a:hlinkClick r:id="" action="ppaction://noaction" highlightClick="1"/>
          </p:cNvPr>
          <p:cNvSpPr>
            <a:spLocks noChangeArrowheads="1"/>
          </p:cNvSpPr>
          <p:nvPr/>
        </p:nvSpPr>
        <p:spPr bwMode="auto">
          <a:xfrm>
            <a:off x="990600" y="4114800"/>
            <a:ext cx="457200" cy="228600"/>
          </a:xfrm>
          <a:prstGeom prst="actionButtonBlank">
            <a:avLst/>
          </a:prstGeom>
          <a:solidFill>
            <a:schemeClr val="accent1"/>
          </a:solidFill>
          <a:ln w="9525">
            <a:noFill/>
            <a:miter lim="800000"/>
            <a:headEnd/>
            <a:tailEnd/>
          </a:ln>
          <a:effectLst/>
        </p:spPr>
        <p:txBody>
          <a:bodyPr wrap="none" anchor="ctr"/>
          <a:lstStyle/>
          <a:p>
            <a:pPr algn="ctr"/>
            <a:r>
              <a:rPr lang="en-US">
                <a:solidFill>
                  <a:srgbClr val="FF00FF"/>
                </a:solidFill>
              </a:rPr>
              <a:t>X</a:t>
            </a:r>
          </a:p>
        </p:txBody>
      </p:sp>
      <p:sp>
        <p:nvSpPr>
          <p:cNvPr id="93190" name="AutoShape 6">
            <a:hlinkClick r:id="" action="ppaction://noaction" highlightClick="1"/>
          </p:cNvPr>
          <p:cNvSpPr>
            <a:spLocks noChangeArrowheads="1"/>
          </p:cNvSpPr>
          <p:nvPr/>
        </p:nvSpPr>
        <p:spPr bwMode="auto">
          <a:xfrm>
            <a:off x="914400" y="2133600"/>
            <a:ext cx="457200" cy="228600"/>
          </a:xfrm>
          <a:prstGeom prst="actionButtonBlank">
            <a:avLst/>
          </a:prstGeom>
          <a:solidFill>
            <a:schemeClr val="accent1"/>
          </a:solidFill>
          <a:ln w="9525">
            <a:noFill/>
            <a:miter lim="800000"/>
            <a:headEnd/>
            <a:tailEnd/>
          </a:ln>
          <a:effectLst/>
        </p:spPr>
        <p:txBody>
          <a:bodyPr wrap="none" anchor="ctr"/>
          <a:lstStyle/>
          <a:p>
            <a:pPr algn="ctr"/>
            <a:r>
              <a:rPr lang="en-US">
                <a:solidFill>
                  <a:srgbClr val="FF00FF"/>
                </a:solidFill>
              </a:rPr>
              <a:t>X</a:t>
            </a:r>
          </a:p>
        </p:txBody>
      </p:sp>
      <p:sp>
        <p:nvSpPr>
          <p:cNvPr id="93191" name="AutoShape 7">
            <a:hlinkClick r:id="" action="ppaction://noaction" highlightClick="1"/>
          </p:cNvPr>
          <p:cNvSpPr>
            <a:spLocks noChangeArrowheads="1"/>
          </p:cNvSpPr>
          <p:nvPr/>
        </p:nvSpPr>
        <p:spPr bwMode="auto">
          <a:xfrm>
            <a:off x="990600" y="5105400"/>
            <a:ext cx="457200" cy="228600"/>
          </a:xfrm>
          <a:prstGeom prst="actionButtonBlank">
            <a:avLst/>
          </a:prstGeom>
          <a:solidFill>
            <a:schemeClr val="accent1"/>
          </a:solidFill>
          <a:ln w="9525">
            <a:noFill/>
            <a:miter lim="800000"/>
            <a:headEnd/>
            <a:tailEnd/>
          </a:ln>
          <a:effectLst/>
        </p:spPr>
        <p:txBody>
          <a:bodyPr wrap="none" anchor="ctr"/>
          <a:lstStyle/>
          <a:p>
            <a:pPr algn="ctr"/>
            <a:r>
              <a:rPr lang="en-US">
                <a:solidFill>
                  <a:srgbClr val="FF00FF"/>
                </a:solidFill>
              </a:rPr>
              <a:t>X</a:t>
            </a:r>
          </a:p>
        </p:txBody>
      </p:sp>
      <p:sp>
        <p:nvSpPr>
          <p:cNvPr id="93192" name="AutoShape 8">
            <a:hlinkClick r:id="" action="ppaction://noaction" highlightClick="1"/>
          </p:cNvPr>
          <p:cNvSpPr>
            <a:spLocks noChangeArrowheads="1"/>
          </p:cNvSpPr>
          <p:nvPr/>
        </p:nvSpPr>
        <p:spPr bwMode="auto">
          <a:xfrm>
            <a:off x="914400" y="6019800"/>
            <a:ext cx="457200" cy="228600"/>
          </a:xfrm>
          <a:prstGeom prst="actionButtonBlank">
            <a:avLst/>
          </a:prstGeom>
          <a:solidFill>
            <a:schemeClr val="accent1"/>
          </a:solidFill>
          <a:ln w="9525">
            <a:noFill/>
            <a:miter lim="800000"/>
            <a:headEnd/>
            <a:tailEnd/>
          </a:ln>
          <a:effectLst/>
        </p:spPr>
        <p:txBody>
          <a:bodyPr wrap="none" anchor="ctr"/>
          <a:lstStyle/>
          <a:p>
            <a:pPr algn="ctr"/>
            <a:r>
              <a:rPr lang="en-US">
                <a:solidFill>
                  <a:srgbClr val="FF00FF"/>
                </a:solidFill>
              </a:rPr>
              <a:t>X</a:t>
            </a:r>
          </a:p>
        </p:txBody>
      </p:sp>
      <p:sp>
        <p:nvSpPr>
          <p:cNvPr id="93193" name="AutoShape 9"/>
          <p:cNvSpPr>
            <a:spLocks noChangeArrowheads="1"/>
          </p:cNvSpPr>
          <p:nvPr/>
        </p:nvSpPr>
        <p:spPr bwMode="auto">
          <a:xfrm>
            <a:off x="2362200" y="-152400"/>
            <a:ext cx="4419600" cy="12192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a:r>
              <a:rPr lang="en-US" sz="3200">
                <a:solidFill>
                  <a:srgbClr val="0033CC"/>
                </a:solidFill>
              </a:rPr>
              <a:t>PHIẾU THẢO LUẬN</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checkerboard(across)">
                                      <p:cBhvr>
                                        <p:cTn id="7" dur="500"/>
                                        <p:tgtEl>
                                          <p:spTgt spid="93193"/>
                                        </p:tgtEl>
                                      </p:cBhvr>
                                    </p:animEffect>
                                  </p:childTnLst>
                                </p:cTn>
                              </p:par>
                            </p:childTnLst>
                          </p:cTn>
                        </p:par>
                        <p:par>
                          <p:cTn id="8" fill="hold">
                            <p:stCondLst>
                              <p:cond delay="500"/>
                            </p:stCondLst>
                            <p:childTnLst>
                              <p:par>
                                <p:cTn id="9" presetID="5" presetClass="entr" presetSubtype="10" fill="hold" grpId="1" nodeType="afterEffect">
                                  <p:stCondLst>
                                    <p:cond delay="0"/>
                                  </p:stCondLst>
                                  <p:childTnLst>
                                    <p:set>
                                      <p:cBhvr>
                                        <p:cTn id="10" dur="1" fill="hold">
                                          <p:stCondLst>
                                            <p:cond delay="0"/>
                                          </p:stCondLst>
                                        </p:cTn>
                                        <p:tgtEl>
                                          <p:spTgt spid="93193"/>
                                        </p:tgtEl>
                                        <p:attrNameLst>
                                          <p:attrName>style.visibility</p:attrName>
                                        </p:attrNameLst>
                                      </p:cBhvr>
                                      <p:to>
                                        <p:strVal val="visible"/>
                                      </p:to>
                                    </p:set>
                                    <p:animEffect transition="in" filter="checkerboard(across)">
                                      <p:cBhvr>
                                        <p:cTn id="11" dur="500"/>
                                        <p:tgtEl>
                                          <p:spTgt spid="9319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3190"/>
                                        </p:tgtEl>
                                        <p:attrNameLst>
                                          <p:attrName>style.visibility</p:attrName>
                                        </p:attrNameLst>
                                      </p:cBhvr>
                                      <p:to>
                                        <p:strVal val="visible"/>
                                      </p:to>
                                    </p:set>
                                    <p:animEffect transition="in" filter="dissolve">
                                      <p:cBhvr>
                                        <p:cTn id="16" dur="500"/>
                                        <p:tgtEl>
                                          <p:spTgt spid="93190"/>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3189"/>
                                        </p:tgtEl>
                                        <p:attrNameLst>
                                          <p:attrName>style.visibility</p:attrName>
                                        </p:attrNameLst>
                                      </p:cBhvr>
                                      <p:to>
                                        <p:strVal val="visible"/>
                                      </p:to>
                                    </p:set>
                                    <p:animEffect transition="in" filter="dissolve">
                                      <p:cBhvr>
                                        <p:cTn id="21" dur="500"/>
                                        <p:tgtEl>
                                          <p:spTgt spid="93189"/>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3191"/>
                                        </p:tgtEl>
                                        <p:attrNameLst>
                                          <p:attrName>style.visibility</p:attrName>
                                        </p:attrNameLst>
                                      </p:cBhvr>
                                      <p:to>
                                        <p:strVal val="visible"/>
                                      </p:to>
                                    </p:set>
                                    <p:animEffect transition="in" filter="dissolve">
                                      <p:cBhvr>
                                        <p:cTn id="26" dur="500"/>
                                        <p:tgtEl>
                                          <p:spTgt spid="93191"/>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3192"/>
                                        </p:tgtEl>
                                        <p:attrNameLst>
                                          <p:attrName>style.visibility</p:attrName>
                                        </p:attrNameLst>
                                      </p:cBhvr>
                                      <p:to>
                                        <p:strVal val="visible"/>
                                      </p:to>
                                    </p:set>
                                    <p:animEffect transition="in" filter="dissolve">
                                      <p:cBhvr>
                                        <p:cTn id="31" dur="500"/>
                                        <p:tgtEl>
                                          <p:spTgt spid="93192"/>
                                        </p:tgtEl>
                                      </p:cBhvr>
                                    </p:animEffec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93191" grpId="0" animBg="1"/>
      <p:bldP spid="93192" grpId="0" animBg="1"/>
      <p:bldP spid="93193" grpId="0" animBg="1"/>
      <p:bldP spid="9319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pSp>
        <p:nvGrpSpPr>
          <p:cNvPr id="10244" name="Group 4"/>
          <p:cNvGrpSpPr>
            <a:grpSpLocks/>
          </p:cNvGrpSpPr>
          <p:nvPr/>
        </p:nvGrpSpPr>
        <p:grpSpPr bwMode="auto">
          <a:xfrm>
            <a:off x="6477000" y="457200"/>
            <a:ext cx="2362200" cy="914400"/>
            <a:chOff x="4080" y="768"/>
            <a:chExt cx="1488" cy="864"/>
          </a:xfrm>
        </p:grpSpPr>
        <p:sp>
          <p:nvSpPr>
            <p:cNvPr id="10245" name="AutoShape 5"/>
            <p:cNvSpPr>
              <a:spLocks noChangeArrowheads="1"/>
            </p:cNvSpPr>
            <p:nvPr/>
          </p:nvSpPr>
          <p:spPr bwMode="auto">
            <a:xfrm>
              <a:off x="4080" y="768"/>
              <a:ext cx="1488" cy="864"/>
            </a:xfrm>
            <a:prstGeom prst="wedgeRoundRectCallout">
              <a:avLst>
                <a:gd name="adj1" fmla="val -4639"/>
                <a:gd name="adj2" fmla="val -2199"/>
                <a:gd name="adj3" fmla="val 16667"/>
              </a:avLst>
            </a:prstGeom>
            <a:solidFill>
              <a:schemeClr val="accent1"/>
            </a:solidFill>
            <a:ln w="9525">
              <a:solidFill>
                <a:schemeClr val="tx1"/>
              </a:solidFill>
              <a:miter lim="800000"/>
              <a:headEnd/>
              <a:tailEnd/>
            </a:ln>
            <a:effectLst/>
          </p:spPr>
          <p:txBody>
            <a:bodyPr/>
            <a:lstStyle/>
            <a:p>
              <a:pPr algn="ctr"/>
              <a:endParaRPr lang="en-US"/>
            </a:p>
            <a:p>
              <a:pPr algn="ctr"/>
              <a:endParaRPr lang="en-US"/>
            </a:p>
            <a:p>
              <a:pPr algn="ctr"/>
              <a:r>
                <a:rPr lang="en-US"/>
                <a:t>Thời gian 3 phút</a:t>
              </a:r>
            </a:p>
          </p:txBody>
        </p:sp>
        <p:pic>
          <p:nvPicPr>
            <p:cNvPr id="10246" name="Picture 6" descr="Thao luan nhon"/>
            <p:cNvPicPr>
              <a:picLocks noChangeAspect="1" noChangeArrowheads="1"/>
            </p:cNvPicPr>
            <p:nvPr/>
          </p:nvPicPr>
          <p:blipFill>
            <a:blip r:embed="rId3" cstate="print"/>
            <a:srcRect/>
            <a:stretch>
              <a:fillRect/>
            </a:stretch>
          </p:blipFill>
          <p:spPr bwMode="auto">
            <a:xfrm>
              <a:off x="4464" y="816"/>
              <a:ext cx="858" cy="431"/>
            </a:xfrm>
            <a:prstGeom prst="rect">
              <a:avLst/>
            </a:prstGeom>
            <a:solidFill>
              <a:srgbClr val="FFCCCC"/>
            </a:solidFill>
            <a:ln w="12700">
              <a:solidFill>
                <a:srgbClr val="FF3300"/>
              </a:solidFill>
              <a:miter lim="800000"/>
              <a:headEnd/>
              <a:tailEnd/>
            </a:ln>
          </p:spPr>
        </p:pic>
      </p:grpSp>
      <p:sp>
        <p:nvSpPr>
          <p:cNvPr id="10252" name="Text Box 12"/>
          <p:cNvSpPr txBox="1">
            <a:spLocks noChangeArrowheads="1"/>
          </p:cNvSpPr>
          <p:nvPr/>
        </p:nvSpPr>
        <p:spPr bwMode="auto">
          <a:xfrm>
            <a:off x="914400" y="1676400"/>
            <a:ext cx="7391400" cy="457200"/>
          </a:xfrm>
          <a:prstGeom prst="rect">
            <a:avLst/>
          </a:prstGeom>
          <a:noFill/>
          <a:ln w="9525">
            <a:noFill/>
            <a:miter lim="800000"/>
            <a:headEnd/>
            <a:tailEnd/>
          </a:ln>
          <a:effectLst/>
        </p:spPr>
        <p:txBody>
          <a:bodyPr>
            <a:spAutoFit/>
          </a:bodyPr>
          <a:lstStyle/>
          <a:p>
            <a:pPr>
              <a:spcBef>
                <a:spcPct val="50000"/>
              </a:spcBef>
            </a:pPr>
            <a:r>
              <a:rPr lang="en-US" sz="2400" dirty="0" err="1">
                <a:solidFill>
                  <a:srgbClr val="FF0000"/>
                </a:solidFill>
              </a:rPr>
              <a:t>Việc</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thời</a:t>
            </a:r>
            <a:r>
              <a:rPr lang="en-US" sz="2400" dirty="0">
                <a:solidFill>
                  <a:srgbClr val="FF0000"/>
                </a:solidFill>
              </a:rPr>
              <a:t> </a:t>
            </a:r>
            <a:r>
              <a:rPr lang="en-US" sz="2400" dirty="0" err="1">
                <a:solidFill>
                  <a:srgbClr val="FF0000"/>
                </a:solidFill>
              </a:rPr>
              <a:t>hậu</a:t>
            </a:r>
            <a:r>
              <a:rPr lang="en-US" sz="2400" dirty="0">
                <a:solidFill>
                  <a:srgbClr val="FF0000"/>
                </a:solidFill>
              </a:rPr>
              <a:t> </a:t>
            </a:r>
            <a:r>
              <a:rPr lang="en-US" sz="2400" dirty="0" err="1">
                <a:solidFill>
                  <a:srgbClr val="FF0000"/>
                </a:solidFill>
              </a:rPr>
              <a:t>Lê</a:t>
            </a:r>
            <a:r>
              <a:rPr lang="en-US" sz="2400" dirty="0">
                <a:solidFill>
                  <a:srgbClr val="FF0000"/>
                </a:solidFill>
              </a:rPr>
              <a:t> </a:t>
            </a:r>
            <a:r>
              <a:rPr lang="en-US" sz="2400" dirty="0" err="1">
                <a:solidFill>
                  <a:srgbClr val="FF0000"/>
                </a:solidFill>
              </a:rPr>
              <a:t>được</a:t>
            </a:r>
            <a:r>
              <a:rPr lang="en-US" sz="2400" dirty="0">
                <a:solidFill>
                  <a:srgbClr val="FF0000"/>
                </a:solidFill>
              </a:rPr>
              <a:t> </a:t>
            </a:r>
            <a:r>
              <a:rPr lang="en-US" sz="2400" dirty="0" err="1">
                <a:solidFill>
                  <a:srgbClr val="FF0000"/>
                </a:solidFill>
              </a:rPr>
              <a:t>tổ</a:t>
            </a:r>
            <a:r>
              <a:rPr lang="en-US" sz="2400" dirty="0">
                <a:solidFill>
                  <a:srgbClr val="FF0000"/>
                </a:solidFill>
              </a:rPr>
              <a:t> </a:t>
            </a:r>
            <a:r>
              <a:rPr lang="en-US" sz="2400" dirty="0" err="1">
                <a:solidFill>
                  <a:srgbClr val="FF0000"/>
                </a:solidFill>
              </a:rPr>
              <a:t>chức</a:t>
            </a:r>
            <a:r>
              <a:rPr lang="en-US" sz="2400" dirty="0">
                <a:solidFill>
                  <a:srgbClr val="FF0000"/>
                </a:solidFill>
              </a:rPr>
              <a:t> </a:t>
            </a:r>
            <a:r>
              <a:rPr lang="en-US" sz="2400" dirty="0" err="1">
                <a:solidFill>
                  <a:srgbClr val="FF0000"/>
                </a:solidFill>
              </a:rPr>
              <a:t>như</a:t>
            </a:r>
            <a:r>
              <a:rPr lang="en-US" sz="2400" dirty="0">
                <a:solidFill>
                  <a:srgbClr val="FF0000"/>
                </a:solidFill>
              </a:rPr>
              <a:t> </a:t>
            </a:r>
            <a:r>
              <a:rPr lang="en-US" sz="2400" dirty="0" err="1">
                <a:solidFill>
                  <a:srgbClr val="FF0000"/>
                </a:solidFill>
              </a:rPr>
              <a:t>thế</a:t>
            </a:r>
            <a:r>
              <a:rPr lang="en-US" sz="2400" dirty="0">
                <a:solidFill>
                  <a:srgbClr val="FF0000"/>
                </a:solidFill>
              </a:rPr>
              <a:t> </a:t>
            </a:r>
            <a:r>
              <a:rPr lang="en-US" sz="2400" dirty="0" err="1">
                <a:solidFill>
                  <a:srgbClr val="FF0000"/>
                </a:solidFill>
              </a:rPr>
              <a:t>nào</a:t>
            </a:r>
            <a:r>
              <a:rPr lang="en-US" sz="2400" dirty="0">
                <a:solidFill>
                  <a:srgbClr val="FF0000"/>
                </a:solidFill>
              </a:rPr>
              <a:t>?</a:t>
            </a:r>
          </a:p>
        </p:txBody>
      </p:sp>
      <p:sp>
        <p:nvSpPr>
          <p:cNvPr id="10254" name="Text Box 14"/>
          <p:cNvSpPr txBox="1">
            <a:spLocks noChangeArrowheads="1"/>
          </p:cNvSpPr>
          <p:nvPr/>
        </p:nvSpPr>
        <p:spPr bwMode="auto">
          <a:xfrm>
            <a:off x="838200" y="2438400"/>
            <a:ext cx="6553200" cy="3617913"/>
          </a:xfrm>
          <a:prstGeom prst="rect">
            <a:avLst/>
          </a:prstGeom>
          <a:noFill/>
          <a:ln w="57150" cmpd="thinThick">
            <a:solidFill>
              <a:srgbClr val="FF0000"/>
            </a:solidFill>
            <a:miter lim="800000"/>
            <a:headEnd/>
            <a:tailEnd/>
          </a:ln>
          <a:effectLst/>
        </p:spPr>
        <p:txBody>
          <a:bodyPr>
            <a:spAutoFit/>
          </a:bodyPr>
          <a:lstStyle/>
          <a:p>
            <a:pPr>
              <a:spcBef>
                <a:spcPct val="50000"/>
              </a:spcBef>
            </a:pPr>
            <a:r>
              <a:rPr lang="en-US" sz="2400" dirty="0" err="1">
                <a:solidFill>
                  <a:srgbClr val="0033CC"/>
                </a:solidFill>
              </a:rPr>
              <a:t>Việc</a:t>
            </a:r>
            <a:r>
              <a:rPr lang="en-US" sz="2400" dirty="0">
                <a:solidFill>
                  <a:srgbClr val="0033CC"/>
                </a:solidFill>
              </a:rPr>
              <a:t> </a:t>
            </a:r>
            <a:r>
              <a:rPr lang="en-US" sz="2400" dirty="0" err="1">
                <a:solidFill>
                  <a:srgbClr val="0033CC"/>
                </a:solidFill>
              </a:rPr>
              <a:t>học</a:t>
            </a:r>
            <a:r>
              <a:rPr lang="en-US" sz="2400" dirty="0">
                <a:solidFill>
                  <a:srgbClr val="0033CC"/>
                </a:solidFill>
              </a:rPr>
              <a:t> </a:t>
            </a:r>
            <a:r>
              <a:rPr lang="en-US" sz="2400" dirty="0" err="1">
                <a:solidFill>
                  <a:srgbClr val="0033CC"/>
                </a:solidFill>
              </a:rPr>
              <a:t>thời</a:t>
            </a:r>
            <a:r>
              <a:rPr lang="en-US" sz="2400" dirty="0">
                <a:solidFill>
                  <a:srgbClr val="0033CC"/>
                </a:solidFill>
              </a:rPr>
              <a:t> </a:t>
            </a:r>
            <a:r>
              <a:rPr lang="en-US" sz="2400" dirty="0" err="1">
                <a:solidFill>
                  <a:srgbClr val="0033CC"/>
                </a:solidFill>
              </a:rPr>
              <a:t>hậu</a:t>
            </a:r>
            <a:r>
              <a:rPr lang="en-US" sz="2400" dirty="0">
                <a:solidFill>
                  <a:srgbClr val="0033CC"/>
                </a:solidFill>
              </a:rPr>
              <a:t> </a:t>
            </a:r>
            <a:r>
              <a:rPr lang="en-US" sz="2400" dirty="0" err="1">
                <a:solidFill>
                  <a:srgbClr val="0033CC"/>
                </a:solidFill>
              </a:rPr>
              <a:t>Lê</a:t>
            </a:r>
            <a:r>
              <a:rPr lang="en-US" sz="2400" dirty="0">
                <a:solidFill>
                  <a:srgbClr val="0033CC"/>
                </a:solidFill>
              </a:rPr>
              <a:t> </a:t>
            </a:r>
            <a:r>
              <a:rPr lang="en-US" sz="2400" dirty="0" err="1">
                <a:solidFill>
                  <a:srgbClr val="0033CC"/>
                </a:solidFill>
              </a:rPr>
              <a:t>được</a:t>
            </a:r>
            <a:r>
              <a:rPr lang="en-US" sz="2400" dirty="0">
                <a:solidFill>
                  <a:srgbClr val="0033CC"/>
                </a:solidFill>
              </a:rPr>
              <a:t> </a:t>
            </a:r>
            <a:r>
              <a:rPr lang="en-US" sz="2400" dirty="0" err="1">
                <a:solidFill>
                  <a:srgbClr val="0033CC"/>
                </a:solidFill>
              </a:rPr>
              <a:t>tổ</a:t>
            </a:r>
            <a:r>
              <a:rPr lang="en-US" sz="2400" dirty="0">
                <a:solidFill>
                  <a:srgbClr val="0033CC"/>
                </a:solidFill>
              </a:rPr>
              <a:t> </a:t>
            </a:r>
            <a:r>
              <a:rPr lang="en-US" sz="2400" dirty="0" err="1">
                <a:solidFill>
                  <a:srgbClr val="0033CC"/>
                </a:solidFill>
              </a:rPr>
              <a:t>chứcquy</a:t>
            </a:r>
            <a:r>
              <a:rPr lang="en-US" sz="2400" dirty="0">
                <a:solidFill>
                  <a:srgbClr val="0033CC"/>
                </a:solidFill>
              </a:rPr>
              <a:t> </a:t>
            </a:r>
            <a:r>
              <a:rPr lang="en-US" sz="2400" dirty="0" err="1">
                <a:solidFill>
                  <a:srgbClr val="0033CC"/>
                </a:solidFill>
              </a:rPr>
              <a:t>củ</a:t>
            </a:r>
            <a:r>
              <a:rPr lang="en-US" sz="2400" dirty="0">
                <a:solidFill>
                  <a:srgbClr val="0033CC"/>
                </a:solidFill>
              </a:rPr>
              <a:t>:</a:t>
            </a:r>
          </a:p>
          <a:p>
            <a:pPr>
              <a:spcBef>
                <a:spcPct val="50000"/>
              </a:spcBef>
            </a:pPr>
            <a:r>
              <a:rPr lang="en-US" sz="2400" dirty="0" err="1">
                <a:solidFill>
                  <a:srgbClr val="0033CC"/>
                </a:solidFill>
              </a:rPr>
              <a:t>Dựng</a:t>
            </a:r>
            <a:r>
              <a:rPr lang="en-US" sz="2400" dirty="0">
                <a:solidFill>
                  <a:srgbClr val="0033CC"/>
                </a:solidFill>
              </a:rPr>
              <a:t> </a:t>
            </a:r>
            <a:r>
              <a:rPr lang="en-US" sz="2400" dirty="0" err="1">
                <a:solidFill>
                  <a:srgbClr val="0033CC"/>
                </a:solidFill>
              </a:rPr>
              <a:t>nhà</a:t>
            </a:r>
            <a:r>
              <a:rPr lang="en-US" sz="2400" dirty="0">
                <a:solidFill>
                  <a:srgbClr val="0033CC"/>
                </a:solidFill>
              </a:rPr>
              <a:t> </a:t>
            </a:r>
            <a:r>
              <a:rPr lang="en-US" sz="2400" dirty="0" err="1">
                <a:solidFill>
                  <a:srgbClr val="0033CC"/>
                </a:solidFill>
              </a:rPr>
              <a:t>thái</a:t>
            </a:r>
            <a:r>
              <a:rPr lang="en-US" sz="2400" dirty="0">
                <a:solidFill>
                  <a:srgbClr val="0033CC"/>
                </a:solidFill>
              </a:rPr>
              <a:t> </a:t>
            </a:r>
            <a:r>
              <a:rPr lang="en-US" sz="2400" dirty="0" err="1">
                <a:solidFill>
                  <a:srgbClr val="0033CC"/>
                </a:solidFill>
              </a:rPr>
              <a:t>học</a:t>
            </a:r>
            <a:r>
              <a:rPr lang="en-US" sz="2400" dirty="0">
                <a:solidFill>
                  <a:srgbClr val="0033CC"/>
                </a:solidFill>
              </a:rPr>
              <a:t>, </a:t>
            </a:r>
            <a:r>
              <a:rPr lang="en-US" sz="2400" dirty="0" err="1">
                <a:solidFill>
                  <a:srgbClr val="0033CC"/>
                </a:solidFill>
              </a:rPr>
              <a:t>dựng</a:t>
            </a:r>
            <a:r>
              <a:rPr lang="en-US" sz="2400" dirty="0">
                <a:solidFill>
                  <a:srgbClr val="0033CC"/>
                </a:solidFill>
              </a:rPr>
              <a:t> </a:t>
            </a:r>
            <a:r>
              <a:rPr lang="en-US" sz="2400" dirty="0" err="1">
                <a:solidFill>
                  <a:srgbClr val="0033CC"/>
                </a:solidFill>
              </a:rPr>
              <a:t>lại</a:t>
            </a:r>
            <a:r>
              <a:rPr lang="en-US" sz="2400" dirty="0">
                <a:solidFill>
                  <a:srgbClr val="0033CC"/>
                </a:solidFill>
              </a:rPr>
              <a:t> </a:t>
            </a:r>
            <a:r>
              <a:rPr lang="en-US" sz="2400" dirty="0" err="1">
                <a:solidFill>
                  <a:srgbClr val="0033CC"/>
                </a:solidFill>
              </a:rPr>
              <a:t>Quốc</a:t>
            </a:r>
            <a:r>
              <a:rPr lang="en-US" sz="2400" dirty="0">
                <a:solidFill>
                  <a:srgbClr val="0033CC"/>
                </a:solidFill>
              </a:rPr>
              <a:t> </a:t>
            </a:r>
            <a:r>
              <a:rPr lang="en-US" sz="2400" dirty="0" err="1">
                <a:solidFill>
                  <a:srgbClr val="0033CC"/>
                </a:solidFill>
              </a:rPr>
              <a:t>Tử</a:t>
            </a:r>
            <a:r>
              <a:rPr lang="en-US" sz="2400" dirty="0">
                <a:solidFill>
                  <a:srgbClr val="0033CC"/>
                </a:solidFill>
              </a:rPr>
              <a:t> </a:t>
            </a:r>
            <a:r>
              <a:rPr lang="en-US" sz="2400" dirty="0" err="1">
                <a:solidFill>
                  <a:srgbClr val="0033CC"/>
                </a:solidFill>
              </a:rPr>
              <a:t>Giám</a:t>
            </a:r>
            <a:r>
              <a:rPr lang="en-US" sz="2400" dirty="0">
                <a:solidFill>
                  <a:srgbClr val="0033CC"/>
                </a:solidFill>
              </a:rPr>
              <a:t>.</a:t>
            </a:r>
          </a:p>
          <a:p>
            <a:pPr>
              <a:spcBef>
                <a:spcPct val="50000"/>
              </a:spcBef>
            </a:pPr>
            <a:r>
              <a:rPr lang="en-US" sz="2400" dirty="0" err="1">
                <a:solidFill>
                  <a:srgbClr val="0033CC"/>
                </a:solidFill>
              </a:rPr>
              <a:t>Trường</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lớp</a:t>
            </a:r>
            <a:r>
              <a:rPr lang="en-US" sz="2400" dirty="0">
                <a:solidFill>
                  <a:srgbClr val="0033CC"/>
                </a:solidFill>
              </a:rPr>
              <a:t> </a:t>
            </a:r>
            <a:r>
              <a:rPr lang="en-US" sz="2400" dirty="0" err="1">
                <a:solidFill>
                  <a:srgbClr val="0033CC"/>
                </a:solidFill>
              </a:rPr>
              <a:t>học</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chỗ</a:t>
            </a:r>
            <a:r>
              <a:rPr lang="en-US" sz="2400" dirty="0">
                <a:solidFill>
                  <a:srgbClr val="0033CC"/>
                </a:solidFill>
              </a:rPr>
              <a:t> ở, </a:t>
            </a:r>
            <a:r>
              <a:rPr lang="en-US" sz="2400" dirty="0" err="1">
                <a:solidFill>
                  <a:srgbClr val="0033CC"/>
                </a:solidFill>
              </a:rPr>
              <a:t>có</a:t>
            </a:r>
            <a:r>
              <a:rPr lang="en-US" sz="2400" dirty="0">
                <a:solidFill>
                  <a:srgbClr val="0033CC"/>
                </a:solidFill>
              </a:rPr>
              <a:t> </a:t>
            </a:r>
            <a:r>
              <a:rPr lang="en-US" sz="2400" dirty="0" err="1">
                <a:solidFill>
                  <a:srgbClr val="0033CC"/>
                </a:solidFill>
              </a:rPr>
              <a:t>cả</a:t>
            </a:r>
            <a:r>
              <a:rPr lang="en-US" sz="2400" dirty="0">
                <a:solidFill>
                  <a:srgbClr val="0033CC"/>
                </a:solidFill>
              </a:rPr>
              <a:t> </a:t>
            </a:r>
            <a:r>
              <a:rPr lang="en-US" sz="2400" dirty="0" err="1">
                <a:solidFill>
                  <a:srgbClr val="0033CC"/>
                </a:solidFill>
              </a:rPr>
              <a:t>kho</a:t>
            </a:r>
            <a:r>
              <a:rPr lang="en-US" sz="2400" dirty="0">
                <a:solidFill>
                  <a:srgbClr val="0033CC"/>
                </a:solidFill>
              </a:rPr>
              <a:t> </a:t>
            </a:r>
            <a:r>
              <a:rPr lang="en-US" sz="2400" dirty="0" err="1">
                <a:solidFill>
                  <a:srgbClr val="0033CC"/>
                </a:solidFill>
              </a:rPr>
              <a:t>sách</a:t>
            </a:r>
            <a:r>
              <a:rPr lang="en-US" sz="2400" dirty="0">
                <a:solidFill>
                  <a:srgbClr val="0033CC"/>
                </a:solidFill>
              </a:rPr>
              <a:t>.</a:t>
            </a:r>
          </a:p>
          <a:p>
            <a:pPr>
              <a:spcBef>
                <a:spcPct val="50000"/>
              </a:spcBef>
            </a:pPr>
            <a:r>
              <a:rPr lang="en-US" sz="2400" dirty="0" err="1">
                <a:solidFill>
                  <a:srgbClr val="0033CC"/>
                </a:solidFill>
              </a:rPr>
              <a:t>Trường</a:t>
            </a:r>
            <a:r>
              <a:rPr lang="en-US" sz="2400" dirty="0">
                <a:solidFill>
                  <a:srgbClr val="0033CC"/>
                </a:solidFill>
              </a:rPr>
              <a:t> </a:t>
            </a:r>
            <a:r>
              <a:rPr lang="en-US" sz="2400" dirty="0" err="1">
                <a:solidFill>
                  <a:srgbClr val="0033CC"/>
                </a:solidFill>
              </a:rPr>
              <a:t>thu</a:t>
            </a:r>
            <a:r>
              <a:rPr lang="en-US" sz="2400" dirty="0">
                <a:solidFill>
                  <a:srgbClr val="0033CC"/>
                </a:solidFill>
              </a:rPr>
              <a:t> </a:t>
            </a:r>
            <a:r>
              <a:rPr lang="en-US" sz="2400" dirty="0" err="1">
                <a:solidFill>
                  <a:srgbClr val="0033CC"/>
                </a:solidFill>
              </a:rPr>
              <a:t>nhận</a:t>
            </a:r>
            <a:r>
              <a:rPr lang="en-US" sz="2400" dirty="0">
                <a:solidFill>
                  <a:srgbClr val="0033CC"/>
                </a:solidFill>
              </a:rPr>
              <a:t> </a:t>
            </a:r>
            <a:r>
              <a:rPr lang="en-US" sz="2400" dirty="0" err="1">
                <a:solidFill>
                  <a:srgbClr val="0033CC"/>
                </a:solidFill>
              </a:rPr>
              <a:t>cả</a:t>
            </a:r>
            <a:r>
              <a:rPr lang="en-US" sz="2400" dirty="0">
                <a:solidFill>
                  <a:srgbClr val="0033CC"/>
                </a:solidFill>
              </a:rPr>
              <a:t> con </a:t>
            </a:r>
            <a:r>
              <a:rPr lang="en-US" sz="2400" dirty="0" err="1">
                <a:solidFill>
                  <a:srgbClr val="0033CC"/>
                </a:solidFill>
              </a:rPr>
              <a:t>em</a:t>
            </a:r>
            <a:r>
              <a:rPr lang="en-US" sz="2400" dirty="0">
                <a:solidFill>
                  <a:srgbClr val="0033CC"/>
                </a:solidFill>
              </a:rPr>
              <a:t> </a:t>
            </a:r>
            <a:r>
              <a:rPr lang="en-US" sz="2400" dirty="0" err="1">
                <a:solidFill>
                  <a:srgbClr val="0033CC"/>
                </a:solidFill>
              </a:rPr>
              <a:t>gia</a:t>
            </a:r>
            <a:r>
              <a:rPr lang="en-US" sz="2400" dirty="0">
                <a:solidFill>
                  <a:srgbClr val="0033CC"/>
                </a:solidFill>
              </a:rPr>
              <a:t> </a:t>
            </a:r>
            <a:r>
              <a:rPr lang="en-US" sz="2400" dirty="0" err="1">
                <a:solidFill>
                  <a:srgbClr val="0033CC"/>
                </a:solidFill>
              </a:rPr>
              <a:t>đình</a:t>
            </a:r>
            <a:r>
              <a:rPr lang="en-US" sz="2400" dirty="0">
                <a:solidFill>
                  <a:srgbClr val="0033CC"/>
                </a:solidFill>
              </a:rPr>
              <a:t> </a:t>
            </a:r>
            <a:r>
              <a:rPr lang="en-US" sz="2400" dirty="0" err="1">
                <a:solidFill>
                  <a:srgbClr val="0033CC"/>
                </a:solidFill>
              </a:rPr>
              <a:t>thường</a:t>
            </a:r>
            <a:r>
              <a:rPr lang="en-US" sz="2400" dirty="0">
                <a:solidFill>
                  <a:srgbClr val="0033CC"/>
                </a:solidFill>
              </a:rPr>
              <a:t> </a:t>
            </a:r>
            <a:r>
              <a:rPr lang="en-US" sz="2400" dirty="0" err="1">
                <a:solidFill>
                  <a:srgbClr val="0033CC"/>
                </a:solidFill>
              </a:rPr>
              <a:t>dânnếu</a:t>
            </a:r>
            <a:r>
              <a:rPr lang="en-US" sz="2400" dirty="0">
                <a:solidFill>
                  <a:srgbClr val="0033CC"/>
                </a:solidFill>
              </a:rPr>
              <a:t> </a:t>
            </a:r>
            <a:r>
              <a:rPr lang="en-US" sz="2400" dirty="0" err="1">
                <a:solidFill>
                  <a:srgbClr val="0033CC"/>
                </a:solidFill>
              </a:rPr>
              <a:t>học</a:t>
            </a:r>
            <a:r>
              <a:rPr lang="en-US" sz="2400" dirty="0">
                <a:solidFill>
                  <a:srgbClr val="0033CC"/>
                </a:solidFill>
              </a:rPr>
              <a:t> </a:t>
            </a:r>
            <a:r>
              <a:rPr lang="en-US" sz="2400" dirty="0" err="1">
                <a:solidFill>
                  <a:srgbClr val="0033CC"/>
                </a:solidFill>
              </a:rPr>
              <a:t>giỏi</a:t>
            </a:r>
            <a:endParaRPr lang="en-US" sz="2400" dirty="0">
              <a:solidFill>
                <a:srgbClr val="0033CC"/>
              </a:solidFill>
            </a:endParaRPr>
          </a:p>
          <a:p>
            <a:pPr>
              <a:spcBef>
                <a:spcPct val="50000"/>
              </a:spcBef>
            </a:pPr>
            <a:r>
              <a:rPr lang="en-US" sz="2400" dirty="0" err="1">
                <a:solidFill>
                  <a:srgbClr val="0033CC"/>
                </a:solidFill>
              </a:rPr>
              <a:t>mở</a:t>
            </a:r>
            <a:r>
              <a:rPr lang="en-US" sz="2400" dirty="0">
                <a:solidFill>
                  <a:srgbClr val="0033CC"/>
                </a:solidFill>
              </a:rPr>
              <a:t> </a:t>
            </a:r>
            <a:r>
              <a:rPr lang="en-US" sz="2400" dirty="0" err="1">
                <a:solidFill>
                  <a:srgbClr val="0033CC"/>
                </a:solidFill>
              </a:rPr>
              <a:t>trường</a:t>
            </a:r>
            <a:r>
              <a:rPr lang="en-US" sz="2400" dirty="0">
                <a:solidFill>
                  <a:srgbClr val="0033CC"/>
                </a:solidFill>
              </a:rPr>
              <a:t> </a:t>
            </a:r>
            <a:r>
              <a:rPr lang="en-US" sz="2400" dirty="0" err="1">
                <a:solidFill>
                  <a:srgbClr val="0033CC"/>
                </a:solidFill>
              </a:rPr>
              <a:t>công</a:t>
            </a:r>
            <a:r>
              <a:rPr lang="en-US" sz="2400" dirty="0">
                <a:solidFill>
                  <a:srgbClr val="0033CC"/>
                </a:solidFill>
              </a:rPr>
              <a:t> </a:t>
            </a:r>
            <a:r>
              <a:rPr lang="en-US" sz="2400" dirty="0" err="1">
                <a:solidFill>
                  <a:srgbClr val="0033CC"/>
                </a:solidFill>
              </a:rPr>
              <a:t>bên</a:t>
            </a:r>
            <a:r>
              <a:rPr lang="en-US" sz="2400" dirty="0">
                <a:solidFill>
                  <a:srgbClr val="0033CC"/>
                </a:solidFill>
              </a:rPr>
              <a:t> </a:t>
            </a:r>
            <a:r>
              <a:rPr lang="en-US" sz="2400" dirty="0" err="1">
                <a:solidFill>
                  <a:srgbClr val="0033CC"/>
                </a:solidFill>
              </a:rPr>
              <a:t>cạnh</a:t>
            </a:r>
            <a:r>
              <a:rPr lang="en-US" sz="2400" dirty="0">
                <a:solidFill>
                  <a:srgbClr val="0033CC"/>
                </a:solidFill>
              </a:rPr>
              <a:t> </a:t>
            </a:r>
            <a:r>
              <a:rPr lang="en-US" sz="2400" dirty="0" err="1">
                <a:solidFill>
                  <a:srgbClr val="0033CC"/>
                </a:solidFill>
              </a:rPr>
              <a:t>các</a:t>
            </a:r>
            <a:r>
              <a:rPr lang="en-US" sz="2400" dirty="0">
                <a:solidFill>
                  <a:srgbClr val="0033CC"/>
                </a:solidFill>
              </a:rPr>
              <a:t> </a:t>
            </a:r>
            <a:r>
              <a:rPr lang="en-US" sz="2400" dirty="0" err="1">
                <a:solidFill>
                  <a:srgbClr val="0033CC"/>
                </a:solidFill>
              </a:rPr>
              <a:t>lớp</a:t>
            </a:r>
            <a:r>
              <a:rPr lang="en-US" sz="2400" dirty="0">
                <a:solidFill>
                  <a:srgbClr val="0033CC"/>
                </a:solidFill>
              </a:rPr>
              <a:t> </a:t>
            </a:r>
            <a:r>
              <a:rPr lang="en-US" sz="2400" dirty="0" err="1">
                <a:solidFill>
                  <a:srgbClr val="0033CC"/>
                </a:solidFill>
              </a:rPr>
              <a:t>tư</a:t>
            </a:r>
            <a:r>
              <a:rPr lang="en-US" sz="2400" dirty="0">
                <a:solidFill>
                  <a:srgbClr val="0033CC"/>
                </a:solidFill>
              </a:rPr>
              <a:t>.</a:t>
            </a:r>
          </a:p>
          <a:p>
            <a:pPr>
              <a:spcBef>
                <a:spcPct val="50000"/>
              </a:spcBef>
            </a:pPr>
            <a:endParaRPr lang="en-US" sz="2400" dirty="0">
              <a:solidFill>
                <a:srgbClr val="0033CC"/>
              </a:solidFill>
            </a:endParaRPr>
          </a:p>
        </p:txBody>
      </p:sp>
      <p:pic>
        <p:nvPicPr>
          <p:cNvPr id="10255" name="Picture 15" descr="Picture2"/>
          <p:cNvPicPr>
            <a:picLocks noChangeAspect="1" noChangeArrowheads="1" noCrop="1"/>
          </p:cNvPicPr>
          <p:nvPr/>
        </p:nvPicPr>
        <p:blipFill>
          <a:blip r:embed="rId4" cstate="print"/>
          <a:srcRect/>
          <a:stretch>
            <a:fillRect/>
          </a:stretch>
        </p:blipFill>
        <p:spPr bwMode="auto">
          <a:xfrm rot="5400000">
            <a:off x="6491288" y="3214687"/>
            <a:ext cx="5029200" cy="276225"/>
          </a:xfrm>
          <a:prstGeom prst="rect">
            <a:avLst/>
          </a:prstGeom>
          <a:noFill/>
        </p:spPr>
      </p:pic>
      <p:pic>
        <p:nvPicPr>
          <p:cNvPr id="10256" name="Picture 16" descr="Picture2"/>
          <p:cNvPicPr>
            <a:picLocks noChangeAspect="1" noChangeArrowheads="1" noCrop="1"/>
          </p:cNvPicPr>
          <p:nvPr/>
        </p:nvPicPr>
        <p:blipFill>
          <a:blip r:embed="rId4" cstate="print"/>
          <a:srcRect/>
          <a:stretch>
            <a:fillRect/>
          </a:stretch>
        </p:blipFill>
        <p:spPr bwMode="auto">
          <a:xfrm rot="16200000">
            <a:off x="-2376487" y="3138487"/>
            <a:ext cx="5029200" cy="276225"/>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1000" fill="hold"/>
                                        <p:tgtEl>
                                          <p:spTgt spid="10254"/>
                                        </p:tgtEl>
                                        <p:attrNameLst>
                                          <p:attrName>ppt_w</p:attrName>
                                        </p:attrNameLst>
                                      </p:cBhvr>
                                      <p:tavLst>
                                        <p:tav tm="0">
                                          <p:val>
                                            <p:strVal val="#ppt_w*0.70"/>
                                          </p:val>
                                        </p:tav>
                                        <p:tav tm="100000">
                                          <p:val>
                                            <p:strVal val="#ppt_w"/>
                                          </p:val>
                                        </p:tav>
                                      </p:tavLst>
                                    </p:anim>
                                    <p:anim calcmode="lin" valueType="num">
                                      <p:cBhvr>
                                        <p:cTn id="8" dur="1000" fill="hold"/>
                                        <p:tgtEl>
                                          <p:spTgt spid="10254"/>
                                        </p:tgtEl>
                                        <p:attrNameLst>
                                          <p:attrName>ppt_h</p:attrName>
                                        </p:attrNameLst>
                                      </p:cBhvr>
                                      <p:tavLst>
                                        <p:tav tm="0">
                                          <p:val>
                                            <p:strVal val="#ppt_h"/>
                                          </p:val>
                                        </p:tav>
                                        <p:tav tm="100000">
                                          <p:val>
                                            <p:strVal val="#ppt_h"/>
                                          </p:val>
                                        </p:tav>
                                      </p:tavLst>
                                    </p:anim>
                                    <p:animEffect transition="in" filter="fade">
                                      <p:cBhvr>
                                        <p:cTn id="9" dur="10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WordArt 7"/>
          <p:cNvSpPr>
            <a:spLocks noChangeArrowheads="1" noChangeShapeType="1" noTextEdit="1"/>
          </p:cNvSpPr>
          <p:nvPr/>
        </p:nvSpPr>
        <p:spPr bwMode="auto">
          <a:xfrm>
            <a:off x="2057400" y="762000"/>
            <a:ext cx="5486400" cy="523875"/>
          </a:xfrm>
          <a:prstGeom prst="rect">
            <a:avLst/>
          </a:prstGeom>
        </p:spPr>
        <p:txBody>
          <a:bodyPr wrap="none" fromWordArt="1">
            <a:prstTxWarp prst="textPlain">
              <a:avLst>
                <a:gd name="adj" fmla="val 50000"/>
              </a:avLst>
            </a:prstTxWarp>
          </a:bodyPr>
          <a:lstStyle/>
          <a:p>
            <a:pPr algn="ctr"/>
            <a:r>
              <a:rPr lang="vi-VN" sz="3600" i="1" kern="10">
                <a:ln w="9525">
                  <a:solidFill>
                    <a:srgbClr val="FF00FF"/>
                  </a:solidFill>
                  <a:round/>
                  <a:headEnd/>
                  <a:tailEnd/>
                </a:ln>
                <a:solidFill>
                  <a:srgbClr val="FF0000"/>
                </a:solidFill>
                <a:effectLst>
                  <a:outerShdw dist="35921" dir="2700000" algn="ctr" rotWithShape="0">
                    <a:srgbClr val="808080">
                      <a:alpha val="80000"/>
                    </a:srgbClr>
                  </a:outerShdw>
                </a:effectLst>
                <a:latin typeface="Arial"/>
                <a:cs typeface="Arial"/>
              </a:rPr>
              <a:t>TRƯỜNG HỌC THỜI HẬU LÊ</a:t>
            </a:r>
            <a:endParaRPr lang="en-US" sz="3600" i="1" kern="10">
              <a:ln w="9525">
                <a:solidFill>
                  <a:srgbClr val="FF00FF"/>
                </a:solidFill>
                <a:round/>
                <a:headEnd/>
                <a:tailEnd/>
              </a:ln>
              <a:solidFill>
                <a:srgbClr val="FF0000"/>
              </a:solidFill>
              <a:effectLst>
                <a:outerShdw dist="35921" dir="2700000" algn="ctr" rotWithShape="0">
                  <a:srgbClr val="808080">
                    <a:alpha val="80000"/>
                  </a:srgbClr>
                </a:outerShdw>
              </a:effectLst>
              <a:latin typeface="Arial"/>
              <a:cs typeface="Arial"/>
            </a:endParaRPr>
          </a:p>
        </p:txBody>
      </p:sp>
      <p:pic>
        <p:nvPicPr>
          <p:cNvPr id="13334" name="Clip 145-LÊ THÁNH TÔNG 2_chunk_1_chunk_1.wmv">
            <a:hlinkClick r:id="" action="ppaction://media"/>
          </p:cNvPr>
          <p:cNvPicPr>
            <a:picLocks noRot="1" noChangeAspect="1" noChangeArrowheads="1"/>
          </p:cNvPicPr>
          <p:nvPr>
            <p:ph/>
            <a:videoFile r:link="rId1"/>
          </p:nvPr>
        </p:nvPicPr>
        <p:blipFill>
          <a:blip r:embed="rId3" cstate="print"/>
          <a:srcRect/>
          <a:stretch>
            <a:fillRect/>
          </a:stretch>
        </p:blipFill>
        <p:spPr>
          <a:xfrm>
            <a:off x="1447800" y="2057400"/>
            <a:ext cx="6172200" cy="4191000"/>
          </a:xfrm>
          <a:ln/>
        </p:spPr>
      </p:pic>
    </p:spTree>
  </p:cSld>
  <p:clrMapOvr>
    <a:masterClrMapping/>
  </p:clrMapOvr>
  <p:transition>
    <p:comb dir="vert"/>
  </p:transition>
  <p:timing>
    <p:tnLst>
      <p:par>
        <p:cTn id="1" dur="indefinite" restart="never" nodeType="tmRoot">
          <p:childTnLst>
            <p:seq concurrent="1" nextAc="seek">
              <p:cTn id="2" restart="whenNotActive" fill="hold" evtFilter="cancelBubble" nodeType="interactiveSeq">
                <p:stCondLst>
                  <p:cond evt="onClick" delay="0">
                    <p:tgtEl>
                      <p:spTgt spid="1333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334"/>
                                        </p:tgtEl>
                                      </p:cBhvr>
                                    </p:cmd>
                                  </p:childTnLst>
                                </p:cTn>
                              </p:par>
                            </p:childTnLst>
                          </p:cTn>
                        </p:par>
                      </p:childTnLst>
                    </p:cTn>
                  </p:par>
                </p:childTnLst>
              </p:cTn>
              <p:nextCondLst>
                <p:cond evt="onClick" delay="0">
                  <p:tgtEl>
                    <p:spTgt spid="13334"/>
                  </p:tgtEl>
                </p:cond>
              </p:nextCondLst>
            </p:seq>
            <p:video>
              <p:cMediaNode>
                <p:cTn id="7" fill="hold" display="0">
                  <p:stCondLst>
                    <p:cond delay="indefinite"/>
                  </p:stCondLst>
                  <p:endCondLst>
                    <p:cond evt="onNext" delay="0">
                      <p:tgtEl>
                        <p:sldTgt/>
                      </p:tgtEl>
                    </p:cond>
                    <p:cond evt="onPrev" delay="0">
                      <p:tgtEl>
                        <p:sldTgt/>
                      </p:tgtEl>
                    </p:cond>
                  </p:endCondLst>
                </p:cTn>
                <p:tgtEl>
                  <p:spTgt spid="1333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762000" y="2590800"/>
            <a:ext cx="8001000" cy="822325"/>
          </a:xfrm>
          <a:prstGeom prst="rect">
            <a:avLst/>
          </a:prstGeom>
          <a:noFill/>
          <a:ln w="9525">
            <a:noFill/>
            <a:miter lim="800000"/>
            <a:headEnd/>
            <a:tailEnd/>
          </a:ln>
          <a:effectLst/>
        </p:spPr>
        <p:txBody>
          <a:bodyPr>
            <a:spAutoFit/>
          </a:bodyPr>
          <a:lstStyle/>
          <a:p>
            <a:pPr>
              <a:spcBef>
                <a:spcPct val="50000"/>
              </a:spcBef>
            </a:pPr>
            <a:r>
              <a:rPr lang="en-US" sz="2400" b="1" dirty="0">
                <a:solidFill>
                  <a:srgbClr val="FF0066"/>
                </a:solidFill>
              </a:rPr>
              <a:t> </a:t>
            </a:r>
            <a:r>
              <a:rPr lang="en-US" sz="2400" b="1" dirty="0">
                <a:solidFill>
                  <a:srgbClr val="FF0066"/>
                </a:solidFill>
                <a:sym typeface="Wingdings" pitchFamily="2" charset="2"/>
              </a:rPr>
              <a:t></a:t>
            </a:r>
            <a:r>
              <a:rPr lang="en-US" sz="2400" b="1" dirty="0">
                <a:solidFill>
                  <a:srgbClr val="FF0066"/>
                </a:solidFill>
              </a:rPr>
              <a:t> </a:t>
            </a:r>
            <a:r>
              <a:rPr lang="en-US" sz="2400" b="1" dirty="0" err="1">
                <a:solidFill>
                  <a:srgbClr val="FF00FF"/>
                </a:solidFill>
              </a:rPr>
              <a:t>Những</a:t>
            </a:r>
            <a:r>
              <a:rPr lang="en-US" sz="2400" b="1" dirty="0">
                <a:solidFill>
                  <a:srgbClr val="FF00FF"/>
                </a:solidFill>
              </a:rPr>
              <a:t> </a:t>
            </a:r>
            <a:r>
              <a:rPr lang="en-US" sz="2400" b="1" dirty="0" err="1">
                <a:solidFill>
                  <a:srgbClr val="FF00FF"/>
                </a:solidFill>
              </a:rPr>
              <a:t>việc</a:t>
            </a:r>
            <a:r>
              <a:rPr lang="en-US" b="1" dirty="0">
                <a:solidFill>
                  <a:srgbClr val="FF00FF"/>
                </a:solidFill>
              </a:rPr>
              <a:t> </a:t>
            </a:r>
            <a:r>
              <a:rPr lang="en-US" sz="2400" b="1" dirty="0" err="1">
                <a:solidFill>
                  <a:srgbClr val="FF00FF"/>
                </a:solidFill>
              </a:rPr>
              <a:t>nhà</a:t>
            </a:r>
            <a:r>
              <a:rPr lang="en-US" sz="2400" b="1" dirty="0">
                <a:solidFill>
                  <a:srgbClr val="FF00FF"/>
                </a:solidFill>
              </a:rPr>
              <a:t> </a:t>
            </a:r>
            <a:r>
              <a:rPr lang="en-US" sz="2400" b="1" dirty="0" err="1">
                <a:solidFill>
                  <a:srgbClr val="FF00FF"/>
                </a:solidFill>
              </a:rPr>
              <a:t>Hậu</a:t>
            </a:r>
            <a:r>
              <a:rPr lang="en-US" sz="2400" b="1" dirty="0">
                <a:solidFill>
                  <a:srgbClr val="FF00FF"/>
                </a:solidFill>
              </a:rPr>
              <a:t> </a:t>
            </a:r>
            <a:r>
              <a:rPr lang="en-US" sz="2400" b="1" dirty="0" err="1">
                <a:solidFill>
                  <a:srgbClr val="FF00FF"/>
                </a:solidFill>
              </a:rPr>
              <a:t>Lê</a:t>
            </a:r>
            <a:r>
              <a:rPr lang="en-US" sz="2400" b="1" dirty="0">
                <a:solidFill>
                  <a:srgbClr val="FF00FF"/>
                </a:solidFill>
              </a:rPr>
              <a:t> </a:t>
            </a:r>
            <a:r>
              <a:rPr lang="en-US" sz="2400" b="1" dirty="0" err="1">
                <a:solidFill>
                  <a:srgbClr val="FF00FF"/>
                </a:solidFill>
              </a:rPr>
              <a:t>đã</a:t>
            </a:r>
            <a:r>
              <a:rPr lang="en-US" sz="2400" b="1" dirty="0">
                <a:solidFill>
                  <a:srgbClr val="FF00FF"/>
                </a:solidFill>
              </a:rPr>
              <a:t> </a:t>
            </a:r>
            <a:r>
              <a:rPr lang="en-US" sz="2400" b="1" dirty="0" err="1">
                <a:solidFill>
                  <a:srgbClr val="FF00FF"/>
                </a:solidFill>
              </a:rPr>
              <a:t>làm</a:t>
            </a:r>
            <a:r>
              <a:rPr lang="en-US" sz="2400" b="1" dirty="0">
                <a:solidFill>
                  <a:srgbClr val="FF00FF"/>
                </a:solidFill>
              </a:rPr>
              <a:t> </a:t>
            </a:r>
            <a:r>
              <a:rPr lang="en-US" sz="2400" b="1" dirty="0" err="1">
                <a:solidFill>
                  <a:srgbClr val="FF00FF"/>
                </a:solidFill>
              </a:rPr>
              <a:t>để</a:t>
            </a:r>
            <a:r>
              <a:rPr lang="en-US" sz="2400" b="1" dirty="0">
                <a:solidFill>
                  <a:srgbClr val="FF00FF"/>
                </a:solidFill>
              </a:rPr>
              <a:t> </a:t>
            </a:r>
            <a:r>
              <a:rPr lang="en-US" sz="2400" b="1" dirty="0" err="1">
                <a:solidFill>
                  <a:srgbClr val="FF00FF"/>
                </a:solidFill>
              </a:rPr>
              <a:t>khuyến</a:t>
            </a:r>
            <a:r>
              <a:rPr lang="en-US" sz="2400" b="1" dirty="0">
                <a:solidFill>
                  <a:srgbClr val="FF00FF"/>
                </a:solidFill>
              </a:rPr>
              <a:t> </a:t>
            </a:r>
            <a:r>
              <a:rPr lang="en-US" sz="2400" b="1" dirty="0" err="1">
                <a:solidFill>
                  <a:srgbClr val="FF00FF"/>
                </a:solidFill>
              </a:rPr>
              <a:t>khích</a:t>
            </a:r>
            <a:r>
              <a:rPr lang="en-US" sz="2400" b="1" dirty="0">
                <a:solidFill>
                  <a:srgbClr val="FF00FF"/>
                </a:solidFill>
              </a:rPr>
              <a:t> </a:t>
            </a:r>
            <a:r>
              <a:rPr lang="en-US" sz="2400" b="1" dirty="0" err="1">
                <a:solidFill>
                  <a:srgbClr val="FF00FF"/>
                </a:solidFill>
              </a:rPr>
              <a:t>học</a:t>
            </a:r>
            <a:r>
              <a:rPr lang="en-US" sz="2400" b="1" dirty="0">
                <a:solidFill>
                  <a:srgbClr val="FF00FF"/>
                </a:solidFill>
              </a:rPr>
              <a:t> </a:t>
            </a:r>
            <a:r>
              <a:rPr lang="en-US" sz="2400" b="1" dirty="0" err="1">
                <a:solidFill>
                  <a:srgbClr val="FF00FF"/>
                </a:solidFill>
              </a:rPr>
              <a:t>tập</a:t>
            </a:r>
            <a:r>
              <a:rPr lang="en-US" sz="2400" b="1" dirty="0">
                <a:solidFill>
                  <a:srgbClr val="FF00FF"/>
                </a:solidFill>
              </a:rPr>
              <a:t> </a:t>
            </a:r>
            <a:r>
              <a:rPr lang="en-US" sz="2400" b="1" dirty="0" err="1">
                <a:solidFill>
                  <a:srgbClr val="FF00FF"/>
                </a:solidFill>
              </a:rPr>
              <a:t>là</a:t>
            </a:r>
            <a:r>
              <a:rPr lang="en-US" sz="2400" b="1" dirty="0">
                <a:solidFill>
                  <a:srgbClr val="FF00FF"/>
                </a:solidFill>
              </a:rPr>
              <a:t>:</a:t>
            </a:r>
          </a:p>
        </p:txBody>
      </p:sp>
      <p:sp>
        <p:nvSpPr>
          <p:cNvPr id="17412" name="Text Box 4"/>
          <p:cNvSpPr txBox="1">
            <a:spLocks noChangeArrowheads="1"/>
          </p:cNvSpPr>
          <p:nvPr/>
        </p:nvSpPr>
        <p:spPr bwMode="auto">
          <a:xfrm>
            <a:off x="762000" y="1371600"/>
            <a:ext cx="8001000" cy="822325"/>
          </a:xfrm>
          <a:prstGeom prst="rect">
            <a:avLst/>
          </a:prstGeom>
          <a:noFill/>
          <a:ln w="9525">
            <a:noFill/>
            <a:miter lim="800000"/>
            <a:headEnd/>
            <a:tailEnd/>
          </a:ln>
          <a:effectLst/>
        </p:spPr>
        <p:txBody>
          <a:bodyPr>
            <a:spAutoFit/>
          </a:bodyPr>
          <a:lstStyle/>
          <a:p>
            <a:pPr>
              <a:spcBef>
                <a:spcPct val="50000"/>
              </a:spcBef>
            </a:pPr>
            <a:r>
              <a:rPr lang="en-US" sz="2400" b="1" dirty="0">
                <a:solidFill>
                  <a:srgbClr val="FF0066"/>
                </a:solidFill>
              </a:rPr>
              <a:t>2 / </a:t>
            </a:r>
            <a:r>
              <a:rPr lang="en-US" sz="2400" b="1" u="sng" dirty="0" err="1">
                <a:solidFill>
                  <a:srgbClr val="FF0066"/>
                </a:solidFill>
              </a:rPr>
              <a:t>Những</a:t>
            </a:r>
            <a:r>
              <a:rPr lang="en-US" sz="2400" b="1" u="sng" dirty="0">
                <a:solidFill>
                  <a:srgbClr val="FF0066"/>
                </a:solidFill>
              </a:rPr>
              <a:t> </a:t>
            </a:r>
            <a:r>
              <a:rPr lang="en-US" sz="2400" b="1" u="sng" dirty="0" err="1">
                <a:solidFill>
                  <a:srgbClr val="FF0066"/>
                </a:solidFill>
              </a:rPr>
              <a:t>biện</a:t>
            </a:r>
            <a:r>
              <a:rPr lang="en-US" sz="2400" b="1" u="sng" dirty="0">
                <a:solidFill>
                  <a:srgbClr val="FF0066"/>
                </a:solidFill>
              </a:rPr>
              <a:t> </a:t>
            </a:r>
            <a:r>
              <a:rPr lang="en-US" sz="2400" b="1" u="sng" dirty="0" err="1">
                <a:solidFill>
                  <a:srgbClr val="FF0066"/>
                </a:solidFill>
              </a:rPr>
              <a:t>pháp</a:t>
            </a:r>
            <a:r>
              <a:rPr lang="en-US" sz="2400" b="1" u="sng" dirty="0">
                <a:solidFill>
                  <a:srgbClr val="FF0066"/>
                </a:solidFill>
              </a:rPr>
              <a:t> </a:t>
            </a:r>
            <a:r>
              <a:rPr lang="en-US" sz="2400" b="1" u="sng" dirty="0" err="1">
                <a:solidFill>
                  <a:srgbClr val="FF0066"/>
                </a:solidFill>
              </a:rPr>
              <a:t>khuyến</a:t>
            </a:r>
            <a:r>
              <a:rPr lang="en-US" sz="2400" b="1" u="sng" dirty="0">
                <a:solidFill>
                  <a:srgbClr val="FF0066"/>
                </a:solidFill>
              </a:rPr>
              <a:t> </a:t>
            </a:r>
            <a:r>
              <a:rPr lang="en-US" sz="2400" b="1" u="sng" dirty="0" err="1">
                <a:solidFill>
                  <a:srgbClr val="FF0066"/>
                </a:solidFill>
              </a:rPr>
              <a:t>khích</a:t>
            </a:r>
            <a:r>
              <a:rPr lang="en-US" sz="2400" b="1" u="sng" dirty="0">
                <a:solidFill>
                  <a:srgbClr val="FF0066"/>
                </a:solidFill>
              </a:rPr>
              <a:t> </a:t>
            </a:r>
            <a:r>
              <a:rPr lang="en-US" sz="2400" b="1" u="sng" dirty="0" err="1">
                <a:solidFill>
                  <a:srgbClr val="FF0066"/>
                </a:solidFill>
              </a:rPr>
              <a:t>học</a:t>
            </a:r>
            <a:r>
              <a:rPr lang="en-US" sz="2400" b="1" u="sng" dirty="0">
                <a:solidFill>
                  <a:srgbClr val="FF0066"/>
                </a:solidFill>
              </a:rPr>
              <a:t> </a:t>
            </a:r>
            <a:r>
              <a:rPr lang="en-US" sz="2400" b="1" u="sng" dirty="0" err="1">
                <a:solidFill>
                  <a:srgbClr val="FF0066"/>
                </a:solidFill>
              </a:rPr>
              <a:t>tập</a:t>
            </a:r>
            <a:r>
              <a:rPr lang="en-US" sz="2400" b="1" u="sng" dirty="0">
                <a:solidFill>
                  <a:srgbClr val="FF0066"/>
                </a:solidFill>
              </a:rPr>
              <a:t> </a:t>
            </a:r>
            <a:r>
              <a:rPr lang="en-US" sz="2400" b="1" u="sng" dirty="0" err="1">
                <a:solidFill>
                  <a:srgbClr val="FF0066"/>
                </a:solidFill>
              </a:rPr>
              <a:t>của</a:t>
            </a:r>
            <a:r>
              <a:rPr lang="en-US" sz="2400" b="1" u="sng" dirty="0">
                <a:solidFill>
                  <a:srgbClr val="FF0066"/>
                </a:solidFill>
              </a:rPr>
              <a:t> </a:t>
            </a:r>
            <a:r>
              <a:rPr lang="en-US" sz="2400" b="1" u="sng" dirty="0" err="1">
                <a:solidFill>
                  <a:srgbClr val="FF0066"/>
                </a:solidFill>
              </a:rPr>
              <a:t>nhà</a:t>
            </a:r>
            <a:r>
              <a:rPr lang="en-US" sz="2400" b="1" u="sng" dirty="0">
                <a:solidFill>
                  <a:srgbClr val="FF0066"/>
                </a:solidFill>
              </a:rPr>
              <a:t> </a:t>
            </a:r>
            <a:r>
              <a:rPr lang="en-US" sz="2400" b="1" u="sng" dirty="0" err="1">
                <a:solidFill>
                  <a:srgbClr val="FF0066"/>
                </a:solidFill>
              </a:rPr>
              <a:t>Hậu</a:t>
            </a:r>
            <a:r>
              <a:rPr lang="en-US" sz="2400" b="1" u="sng" dirty="0">
                <a:solidFill>
                  <a:srgbClr val="FF0066"/>
                </a:solidFill>
              </a:rPr>
              <a:t> </a:t>
            </a:r>
            <a:r>
              <a:rPr lang="en-US" sz="2400" b="1" u="sng" dirty="0" err="1">
                <a:solidFill>
                  <a:srgbClr val="FF0066"/>
                </a:solidFill>
              </a:rPr>
              <a:t>Lê</a:t>
            </a:r>
            <a:endParaRPr lang="en-US" sz="2400" b="1" u="sng" dirty="0">
              <a:solidFill>
                <a:srgbClr val="FF0066"/>
              </a:solidFill>
            </a:endParaRPr>
          </a:p>
        </p:txBody>
      </p:sp>
      <p:sp>
        <p:nvSpPr>
          <p:cNvPr id="17413" name="AutoShape 5"/>
          <p:cNvSpPr>
            <a:spLocks noChangeArrowheads="1"/>
          </p:cNvSpPr>
          <p:nvPr/>
        </p:nvSpPr>
        <p:spPr bwMode="auto">
          <a:xfrm>
            <a:off x="304800" y="3429000"/>
            <a:ext cx="8610600" cy="31242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sz="2400" dirty="0">
                <a:solidFill>
                  <a:srgbClr val="0033CC"/>
                </a:solidFill>
              </a:rPr>
              <a:t>- </a:t>
            </a:r>
            <a:r>
              <a:rPr lang="en-US" sz="2400" dirty="0" err="1">
                <a:solidFill>
                  <a:srgbClr val="0033CC"/>
                </a:solidFill>
              </a:rPr>
              <a:t>Tổ</a:t>
            </a:r>
            <a:r>
              <a:rPr lang="en-US" sz="2400" dirty="0">
                <a:solidFill>
                  <a:srgbClr val="0033CC"/>
                </a:solidFill>
              </a:rPr>
              <a:t> </a:t>
            </a:r>
            <a:r>
              <a:rPr lang="en-US" sz="2400" dirty="0" err="1">
                <a:solidFill>
                  <a:srgbClr val="0033CC"/>
                </a:solidFill>
              </a:rPr>
              <a:t>chức</a:t>
            </a:r>
            <a:r>
              <a:rPr lang="en-US" sz="2400" dirty="0">
                <a:solidFill>
                  <a:srgbClr val="0033CC"/>
                </a:solidFill>
              </a:rPr>
              <a:t> </a:t>
            </a:r>
            <a:r>
              <a:rPr lang="en-US" sz="2400" dirty="0" err="1">
                <a:solidFill>
                  <a:srgbClr val="0033CC"/>
                </a:solidFill>
              </a:rPr>
              <a:t>lễ</a:t>
            </a:r>
            <a:r>
              <a:rPr lang="en-US" sz="2400" dirty="0">
                <a:solidFill>
                  <a:srgbClr val="0033CC"/>
                </a:solidFill>
              </a:rPr>
              <a:t> </a:t>
            </a:r>
            <a:r>
              <a:rPr lang="en-US" sz="2400" dirty="0" err="1">
                <a:solidFill>
                  <a:srgbClr val="0033CC"/>
                </a:solidFill>
              </a:rPr>
              <a:t>xứng</a:t>
            </a:r>
            <a:r>
              <a:rPr lang="en-US" sz="2400" dirty="0">
                <a:solidFill>
                  <a:srgbClr val="0033CC"/>
                </a:solidFill>
              </a:rPr>
              <a:t> </a:t>
            </a:r>
            <a:r>
              <a:rPr lang="en-US" sz="2400" dirty="0" err="1">
                <a:solidFill>
                  <a:srgbClr val="0033CC"/>
                </a:solidFill>
              </a:rPr>
              <a:t>danh</a:t>
            </a:r>
            <a:r>
              <a:rPr lang="en-US" sz="2400" dirty="0">
                <a:solidFill>
                  <a:srgbClr val="0033CC"/>
                </a:solidFill>
              </a:rPr>
              <a:t>( </a:t>
            </a:r>
            <a:r>
              <a:rPr lang="en-US" sz="2400" dirty="0" err="1">
                <a:solidFill>
                  <a:srgbClr val="0033CC"/>
                </a:solidFill>
              </a:rPr>
              <a:t>lễ</a:t>
            </a:r>
            <a:r>
              <a:rPr lang="en-US" sz="2400" dirty="0">
                <a:solidFill>
                  <a:srgbClr val="0033CC"/>
                </a:solidFill>
              </a:rPr>
              <a:t> </a:t>
            </a:r>
            <a:r>
              <a:rPr lang="en-US" sz="2400" dirty="0" err="1">
                <a:solidFill>
                  <a:srgbClr val="0033CC"/>
                </a:solidFill>
              </a:rPr>
              <a:t>đọc</a:t>
            </a:r>
            <a:r>
              <a:rPr lang="en-US" sz="2400" dirty="0">
                <a:solidFill>
                  <a:srgbClr val="0033CC"/>
                </a:solidFill>
              </a:rPr>
              <a:t> </a:t>
            </a:r>
            <a:r>
              <a:rPr lang="en-US" sz="2400" dirty="0" err="1">
                <a:solidFill>
                  <a:srgbClr val="0033CC"/>
                </a:solidFill>
              </a:rPr>
              <a:t>tên</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đỗ</a:t>
            </a:r>
            <a:r>
              <a:rPr lang="en-US" sz="2400" dirty="0">
                <a:solidFill>
                  <a:srgbClr val="0033CC"/>
                </a:solidFill>
              </a:rPr>
              <a:t>)</a:t>
            </a:r>
          </a:p>
          <a:p>
            <a:r>
              <a:rPr lang="en-US" sz="2400" dirty="0">
                <a:solidFill>
                  <a:srgbClr val="0033CC"/>
                </a:solidFill>
              </a:rPr>
              <a:t>- </a:t>
            </a:r>
            <a:r>
              <a:rPr lang="en-US" sz="2400" dirty="0" err="1">
                <a:solidFill>
                  <a:srgbClr val="0033CC"/>
                </a:solidFill>
              </a:rPr>
              <a:t>Tổ</a:t>
            </a:r>
            <a:r>
              <a:rPr lang="en-US" sz="2400" dirty="0">
                <a:solidFill>
                  <a:srgbClr val="0033CC"/>
                </a:solidFill>
              </a:rPr>
              <a:t> </a:t>
            </a:r>
            <a:r>
              <a:rPr lang="en-US" sz="2400" dirty="0" err="1">
                <a:solidFill>
                  <a:srgbClr val="0033CC"/>
                </a:solidFill>
              </a:rPr>
              <a:t>chức</a:t>
            </a:r>
            <a:r>
              <a:rPr lang="en-US" sz="2400" dirty="0">
                <a:solidFill>
                  <a:srgbClr val="0033CC"/>
                </a:solidFill>
              </a:rPr>
              <a:t> </a:t>
            </a:r>
            <a:r>
              <a:rPr lang="en-US" sz="2400" dirty="0" err="1">
                <a:solidFill>
                  <a:srgbClr val="0033CC"/>
                </a:solidFill>
              </a:rPr>
              <a:t>lễ</a:t>
            </a:r>
            <a:r>
              <a:rPr lang="en-US" sz="2400" dirty="0">
                <a:solidFill>
                  <a:srgbClr val="0033CC"/>
                </a:solidFill>
              </a:rPr>
              <a:t> </a:t>
            </a:r>
            <a:r>
              <a:rPr lang="en-US" sz="2400" dirty="0" err="1">
                <a:solidFill>
                  <a:srgbClr val="0033CC"/>
                </a:solidFill>
              </a:rPr>
              <a:t>vinh</a:t>
            </a:r>
            <a:r>
              <a:rPr lang="en-US" sz="2400" dirty="0">
                <a:solidFill>
                  <a:srgbClr val="0033CC"/>
                </a:solidFill>
              </a:rPr>
              <a:t> </a:t>
            </a:r>
            <a:r>
              <a:rPr lang="en-US" sz="2400" dirty="0" err="1">
                <a:solidFill>
                  <a:srgbClr val="0033CC"/>
                </a:solidFill>
              </a:rPr>
              <a:t>quy</a:t>
            </a:r>
            <a:r>
              <a:rPr lang="en-US" sz="2400" dirty="0">
                <a:solidFill>
                  <a:srgbClr val="0033CC"/>
                </a:solidFill>
              </a:rPr>
              <a:t>( </a:t>
            </a:r>
            <a:r>
              <a:rPr lang="en-US" sz="2400" dirty="0" err="1">
                <a:solidFill>
                  <a:srgbClr val="0033CC"/>
                </a:solidFill>
              </a:rPr>
              <a:t>lễ</a:t>
            </a:r>
            <a:r>
              <a:rPr lang="en-US" sz="2400" dirty="0">
                <a:solidFill>
                  <a:srgbClr val="0033CC"/>
                </a:solidFill>
              </a:rPr>
              <a:t> </a:t>
            </a:r>
            <a:r>
              <a:rPr lang="en-US" sz="2400" dirty="0" err="1">
                <a:solidFill>
                  <a:srgbClr val="0033CC"/>
                </a:solidFill>
              </a:rPr>
              <a:t>đón</a:t>
            </a:r>
            <a:r>
              <a:rPr lang="en-US" sz="2400" dirty="0">
                <a:solidFill>
                  <a:srgbClr val="0033CC"/>
                </a:solidFill>
              </a:rPr>
              <a:t> </a:t>
            </a:r>
            <a:r>
              <a:rPr lang="en-US" sz="2400" dirty="0" err="1">
                <a:solidFill>
                  <a:srgbClr val="0033CC"/>
                </a:solidFill>
              </a:rPr>
              <a:t>rước</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đỗ</a:t>
            </a:r>
            <a:r>
              <a:rPr lang="en-US" sz="2400" dirty="0">
                <a:solidFill>
                  <a:srgbClr val="0033CC"/>
                </a:solidFill>
              </a:rPr>
              <a:t> </a:t>
            </a:r>
            <a:r>
              <a:rPr lang="en-US" sz="2400" dirty="0" err="1">
                <a:solidFill>
                  <a:srgbClr val="0033CC"/>
                </a:solidFill>
              </a:rPr>
              <a:t>cao</a:t>
            </a:r>
            <a:r>
              <a:rPr lang="en-US" sz="2400" dirty="0">
                <a:solidFill>
                  <a:srgbClr val="0033CC"/>
                </a:solidFill>
              </a:rPr>
              <a:t> </a:t>
            </a:r>
            <a:r>
              <a:rPr lang="en-US" sz="2400" dirty="0" err="1">
                <a:solidFill>
                  <a:srgbClr val="0033CC"/>
                </a:solidFill>
              </a:rPr>
              <a:t>về</a:t>
            </a:r>
            <a:r>
              <a:rPr lang="en-US" sz="2400" dirty="0">
                <a:solidFill>
                  <a:srgbClr val="0033CC"/>
                </a:solidFill>
              </a:rPr>
              <a:t> </a:t>
            </a:r>
            <a:r>
              <a:rPr lang="en-US" sz="2400" dirty="0" err="1">
                <a:solidFill>
                  <a:srgbClr val="0033CC"/>
                </a:solidFill>
              </a:rPr>
              <a:t>làng</a:t>
            </a:r>
            <a:r>
              <a:rPr lang="en-US" sz="2400" dirty="0">
                <a:solidFill>
                  <a:srgbClr val="0033CC"/>
                </a:solidFill>
              </a:rPr>
              <a:t>)</a:t>
            </a:r>
          </a:p>
          <a:p>
            <a:pPr>
              <a:buFontTx/>
              <a:buChar char="-"/>
            </a:pPr>
            <a:r>
              <a:rPr lang="en-US" sz="2400" dirty="0">
                <a:solidFill>
                  <a:srgbClr val="0033CC"/>
                </a:solidFill>
              </a:rPr>
              <a:t> </a:t>
            </a:r>
            <a:r>
              <a:rPr lang="en-US" sz="2400" dirty="0" err="1">
                <a:solidFill>
                  <a:srgbClr val="0033CC"/>
                </a:solidFill>
              </a:rPr>
              <a:t>Khắc</a:t>
            </a:r>
            <a:r>
              <a:rPr lang="en-US" sz="2400" dirty="0">
                <a:solidFill>
                  <a:srgbClr val="0033CC"/>
                </a:solidFill>
              </a:rPr>
              <a:t> </a:t>
            </a:r>
            <a:r>
              <a:rPr lang="en-US" sz="2400" dirty="0" err="1">
                <a:solidFill>
                  <a:srgbClr val="0033CC"/>
                </a:solidFill>
              </a:rPr>
              <a:t>tên</a:t>
            </a:r>
            <a:r>
              <a:rPr lang="en-US" sz="2400" dirty="0">
                <a:solidFill>
                  <a:srgbClr val="0033CC"/>
                </a:solidFill>
              </a:rPr>
              <a:t> </a:t>
            </a:r>
            <a:r>
              <a:rPr lang="en-US" sz="2400" dirty="0" err="1">
                <a:solidFill>
                  <a:srgbClr val="0033CC"/>
                </a:solidFill>
              </a:rPr>
              <a:t>tuổi</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đỗ</a:t>
            </a:r>
            <a:r>
              <a:rPr lang="en-US" sz="2400" dirty="0">
                <a:solidFill>
                  <a:srgbClr val="0033CC"/>
                </a:solidFill>
              </a:rPr>
              <a:t> </a:t>
            </a:r>
            <a:r>
              <a:rPr lang="en-US" sz="2400" dirty="0" err="1">
                <a:solidFill>
                  <a:srgbClr val="0033CC"/>
                </a:solidFill>
              </a:rPr>
              <a:t>cao</a:t>
            </a:r>
            <a:r>
              <a:rPr lang="en-US" sz="2400" dirty="0">
                <a:solidFill>
                  <a:srgbClr val="0033CC"/>
                </a:solidFill>
              </a:rPr>
              <a:t>( </a:t>
            </a:r>
            <a:r>
              <a:rPr lang="en-US" sz="2400" dirty="0" err="1">
                <a:solidFill>
                  <a:srgbClr val="0033CC"/>
                </a:solidFill>
              </a:rPr>
              <a:t>tiến</a:t>
            </a:r>
            <a:r>
              <a:rPr lang="en-US" sz="2400" dirty="0">
                <a:solidFill>
                  <a:srgbClr val="0033CC"/>
                </a:solidFill>
              </a:rPr>
              <a:t> </a:t>
            </a:r>
            <a:r>
              <a:rPr lang="en-US" sz="2400" dirty="0" err="1">
                <a:solidFill>
                  <a:srgbClr val="0033CC"/>
                </a:solidFill>
              </a:rPr>
              <a:t>sĩ</a:t>
            </a:r>
            <a:r>
              <a:rPr lang="en-US" sz="2400" dirty="0">
                <a:solidFill>
                  <a:srgbClr val="0033CC"/>
                </a:solidFill>
              </a:rPr>
              <a:t>) </a:t>
            </a:r>
            <a:r>
              <a:rPr lang="en-US" sz="2400" dirty="0" err="1">
                <a:solidFill>
                  <a:srgbClr val="0033CC"/>
                </a:solidFill>
              </a:rPr>
              <a:t>vào</a:t>
            </a:r>
            <a:r>
              <a:rPr lang="en-US" sz="2400" dirty="0">
                <a:solidFill>
                  <a:srgbClr val="0033CC"/>
                </a:solidFill>
              </a:rPr>
              <a:t> </a:t>
            </a:r>
            <a:r>
              <a:rPr lang="en-US" sz="2400" dirty="0" err="1">
                <a:solidFill>
                  <a:srgbClr val="0033CC"/>
                </a:solidFill>
              </a:rPr>
              <a:t>bia</a:t>
            </a:r>
            <a:r>
              <a:rPr lang="en-US" sz="2400" dirty="0">
                <a:solidFill>
                  <a:srgbClr val="0033CC"/>
                </a:solidFill>
              </a:rPr>
              <a:t> </a:t>
            </a:r>
            <a:r>
              <a:rPr lang="en-US" sz="2400" dirty="0" err="1">
                <a:solidFill>
                  <a:srgbClr val="0033CC"/>
                </a:solidFill>
              </a:rPr>
              <a:t>đá</a:t>
            </a:r>
            <a:r>
              <a:rPr lang="en-US" sz="2400" dirty="0">
                <a:solidFill>
                  <a:srgbClr val="0033CC"/>
                </a:solidFill>
              </a:rPr>
              <a:t> </a:t>
            </a:r>
            <a:r>
              <a:rPr lang="en-US" sz="2400" dirty="0" err="1">
                <a:solidFill>
                  <a:srgbClr val="0033CC"/>
                </a:solidFill>
              </a:rPr>
              <a:t>dựng</a:t>
            </a:r>
            <a:r>
              <a:rPr lang="en-US" sz="2400" dirty="0">
                <a:solidFill>
                  <a:srgbClr val="0033CC"/>
                </a:solidFill>
              </a:rPr>
              <a:t> ở </a:t>
            </a:r>
            <a:r>
              <a:rPr lang="en-US" sz="2400" dirty="0" err="1">
                <a:solidFill>
                  <a:srgbClr val="0033CC"/>
                </a:solidFill>
              </a:rPr>
              <a:t>Văn</a:t>
            </a:r>
            <a:r>
              <a:rPr lang="en-US" sz="2400" dirty="0">
                <a:solidFill>
                  <a:srgbClr val="0033CC"/>
                </a:solidFill>
              </a:rPr>
              <a:t> </a:t>
            </a:r>
          </a:p>
          <a:p>
            <a:r>
              <a:rPr lang="en-US" sz="2400" dirty="0" err="1">
                <a:solidFill>
                  <a:srgbClr val="0033CC"/>
                </a:solidFill>
              </a:rPr>
              <a:t>Miếu</a:t>
            </a:r>
            <a:r>
              <a:rPr lang="en-US" sz="2400" dirty="0">
                <a:solidFill>
                  <a:srgbClr val="0033CC"/>
                </a:solidFill>
              </a:rPr>
              <a:t> </a:t>
            </a:r>
            <a:r>
              <a:rPr lang="en-US" sz="2400" dirty="0" err="1">
                <a:solidFill>
                  <a:srgbClr val="0033CC"/>
                </a:solidFill>
              </a:rPr>
              <a:t>để</a:t>
            </a:r>
            <a:r>
              <a:rPr lang="en-US" sz="2400" dirty="0">
                <a:solidFill>
                  <a:srgbClr val="0033CC"/>
                </a:solidFill>
              </a:rPr>
              <a:t> </a:t>
            </a:r>
            <a:r>
              <a:rPr lang="en-US" sz="2400" dirty="0" err="1">
                <a:solidFill>
                  <a:srgbClr val="0033CC"/>
                </a:solidFill>
              </a:rPr>
              <a:t>tôn</a:t>
            </a:r>
            <a:r>
              <a:rPr lang="en-US" sz="2400" dirty="0">
                <a:solidFill>
                  <a:srgbClr val="0033CC"/>
                </a:solidFill>
              </a:rPr>
              <a:t> </a:t>
            </a:r>
            <a:r>
              <a:rPr lang="en-US" sz="2400" dirty="0" err="1">
                <a:solidFill>
                  <a:srgbClr val="0033CC"/>
                </a:solidFill>
              </a:rPr>
              <a:t>vinh</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tài</a:t>
            </a:r>
            <a:r>
              <a:rPr lang="en-US" sz="2400" dirty="0">
                <a:solidFill>
                  <a:srgbClr val="0033CC"/>
                </a:solidFill>
              </a:rPr>
              <a:t> .</a:t>
            </a:r>
          </a:p>
          <a:p>
            <a:pPr>
              <a:buFontTx/>
              <a:buChar char="-"/>
            </a:pPr>
            <a:r>
              <a:rPr lang="en-US" sz="2400" dirty="0" err="1">
                <a:solidFill>
                  <a:srgbClr val="0033CC"/>
                </a:solidFill>
              </a:rPr>
              <a:t>Ngoài</a:t>
            </a:r>
            <a:r>
              <a:rPr lang="en-US" sz="2400" dirty="0">
                <a:solidFill>
                  <a:srgbClr val="0033CC"/>
                </a:solidFill>
              </a:rPr>
              <a:t> </a:t>
            </a:r>
            <a:r>
              <a:rPr lang="en-US" sz="2400" dirty="0" err="1">
                <a:solidFill>
                  <a:srgbClr val="0033CC"/>
                </a:solidFill>
              </a:rPr>
              <a:t>ra</a:t>
            </a:r>
            <a:r>
              <a:rPr lang="en-US" sz="2400" dirty="0">
                <a:solidFill>
                  <a:srgbClr val="0033CC"/>
                </a:solidFill>
              </a:rPr>
              <a:t>, </a:t>
            </a:r>
            <a:r>
              <a:rPr lang="en-US" sz="2400" dirty="0" err="1">
                <a:solidFill>
                  <a:srgbClr val="0033CC"/>
                </a:solidFill>
              </a:rPr>
              <a:t>nhà</a:t>
            </a:r>
            <a:r>
              <a:rPr lang="en-US" sz="2400" dirty="0">
                <a:solidFill>
                  <a:srgbClr val="0033CC"/>
                </a:solidFill>
              </a:rPr>
              <a:t> </a:t>
            </a:r>
            <a:r>
              <a:rPr lang="en-US" sz="2400" dirty="0" err="1">
                <a:solidFill>
                  <a:srgbClr val="0033CC"/>
                </a:solidFill>
              </a:rPr>
              <a:t>Hậu</a:t>
            </a:r>
            <a:r>
              <a:rPr lang="en-US" sz="2400" dirty="0">
                <a:solidFill>
                  <a:srgbClr val="0033CC"/>
                </a:solidFill>
              </a:rPr>
              <a:t> </a:t>
            </a:r>
            <a:r>
              <a:rPr lang="en-US" sz="2400" dirty="0" err="1">
                <a:solidFill>
                  <a:srgbClr val="0033CC"/>
                </a:solidFill>
              </a:rPr>
              <a:t>Lê</a:t>
            </a:r>
            <a:r>
              <a:rPr lang="en-US" sz="2400" dirty="0">
                <a:solidFill>
                  <a:srgbClr val="0033CC"/>
                </a:solidFill>
              </a:rPr>
              <a:t> </a:t>
            </a:r>
            <a:r>
              <a:rPr lang="en-US" sz="2400" dirty="0" err="1">
                <a:solidFill>
                  <a:srgbClr val="0033CC"/>
                </a:solidFill>
              </a:rPr>
              <a:t>còn</a:t>
            </a:r>
            <a:r>
              <a:rPr lang="en-US" sz="2400" dirty="0">
                <a:solidFill>
                  <a:srgbClr val="0033CC"/>
                </a:solidFill>
              </a:rPr>
              <a:t> </a:t>
            </a:r>
            <a:r>
              <a:rPr lang="en-US" sz="2400" dirty="0" err="1">
                <a:solidFill>
                  <a:srgbClr val="0033CC"/>
                </a:solidFill>
              </a:rPr>
              <a:t>kiểm</a:t>
            </a:r>
            <a:r>
              <a:rPr lang="en-US" sz="2400" dirty="0">
                <a:solidFill>
                  <a:srgbClr val="0033CC"/>
                </a:solidFill>
              </a:rPr>
              <a:t> </a:t>
            </a:r>
            <a:r>
              <a:rPr lang="en-US" sz="2400" dirty="0" err="1">
                <a:solidFill>
                  <a:srgbClr val="0033CC"/>
                </a:solidFill>
              </a:rPr>
              <a:t>tra</a:t>
            </a:r>
            <a:r>
              <a:rPr lang="en-US" sz="2400" dirty="0">
                <a:solidFill>
                  <a:srgbClr val="0033CC"/>
                </a:solidFill>
              </a:rPr>
              <a:t> </a:t>
            </a:r>
            <a:r>
              <a:rPr lang="en-US" sz="2400" dirty="0" err="1">
                <a:solidFill>
                  <a:srgbClr val="0033CC"/>
                </a:solidFill>
              </a:rPr>
              <a:t>định</a:t>
            </a:r>
            <a:r>
              <a:rPr lang="en-US" sz="2400" dirty="0">
                <a:solidFill>
                  <a:srgbClr val="0033CC"/>
                </a:solidFill>
              </a:rPr>
              <a:t> </a:t>
            </a:r>
            <a:r>
              <a:rPr lang="en-US" sz="2400" dirty="0" err="1">
                <a:solidFill>
                  <a:srgbClr val="0033CC"/>
                </a:solidFill>
              </a:rPr>
              <a:t>kì</a:t>
            </a:r>
            <a:r>
              <a:rPr lang="en-US" sz="2400" dirty="0">
                <a:solidFill>
                  <a:srgbClr val="0033CC"/>
                </a:solidFill>
              </a:rPr>
              <a:t> </a:t>
            </a:r>
            <a:r>
              <a:rPr lang="en-US" sz="2400" dirty="0" err="1">
                <a:solidFill>
                  <a:srgbClr val="0033CC"/>
                </a:solidFill>
              </a:rPr>
              <a:t>trình</a:t>
            </a:r>
            <a:r>
              <a:rPr lang="en-US" sz="2400" dirty="0">
                <a:solidFill>
                  <a:srgbClr val="0033CC"/>
                </a:solidFill>
              </a:rPr>
              <a:t> </a:t>
            </a:r>
            <a:r>
              <a:rPr lang="en-US" sz="2400" dirty="0" err="1">
                <a:solidFill>
                  <a:srgbClr val="0033CC"/>
                </a:solidFill>
              </a:rPr>
              <a:t>độ</a:t>
            </a:r>
            <a:r>
              <a:rPr lang="en-US" sz="2400" dirty="0">
                <a:solidFill>
                  <a:srgbClr val="0033CC"/>
                </a:solidFill>
              </a:rPr>
              <a:t> </a:t>
            </a:r>
            <a:r>
              <a:rPr lang="en-US" sz="2400" dirty="0" err="1">
                <a:solidFill>
                  <a:srgbClr val="0033CC"/>
                </a:solidFill>
              </a:rPr>
              <a:t>của</a:t>
            </a:r>
            <a:r>
              <a:rPr lang="en-US" sz="2400" dirty="0">
                <a:solidFill>
                  <a:srgbClr val="0033CC"/>
                </a:solidFill>
              </a:rPr>
              <a:t> </a:t>
            </a:r>
            <a:r>
              <a:rPr lang="en-US" sz="2400" dirty="0" err="1">
                <a:solidFill>
                  <a:srgbClr val="0033CC"/>
                </a:solidFill>
              </a:rPr>
              <a:t>quan</a:t>
            </a:r>
            <a:endParaRPr lang="en-US" sz="2400" dirty="0">
              <a:solidFill>
                <a:srgbClr val="0033CC"/>
              </a:solidFill>
            </a:endParaRPr>
          </a:p>
          <a:p>
            <a:r>
              <a:rPr lang="en-US" sz="2400" dirty="0">
                <a:solidFill>
                  <a:srgbClr val="0033CC"/>
                </a:solidFill>
              </a:rPr>
              <a:t> </a:t>
            </a:r>
            <a:r>
              <a:rPr lang="en-US" sz="2400" dirty="0" err="1">
                <a:solidFill>
                  <a:srgbClr val="0033CC"/>
                </a:solidFill>
              </a:rPr>
              <a:t>lại</a:t>
            </a:r>
            <a:r>
              <a:rPr lang="en-US" sz="2400" dirty="0">
                <a:solidFill>
                  <a:srgbClr val="0033CC"/>
                </a:solidFill>
              </a:rPr>
              <a:t> </a:t>
            </a:r>
            <a:r>
              <a:rPr lang="en-US" sz="2400" dirty="0" err="1">
                <a:solidFill>
                  <a:srgbClr val="0033CC"/>
                </a:solidFill>
              </a:rPr>
              <a:t>để</a:t>
            </a:r>
            <a:r>
              <a:rPr lang="en-US" sz="2400" dirty="0">
                <a:solidFill>
                  <a:srgbClr val="0033CC"/>
                </a:solidFill>
              </a:rPr>
              <a:t> </a:t>
            </a:r>
            <a:r>
              <a:rPr lang="en-US" sz="2400" dirty="0" err="1">
                <a:solidFill>
                  <a:srgbClr val="0033CC"/>
                </a:solidFill>
              </a:rPr>
              <a:t>các</a:t>
            </a:r>
            <a:r>
              <a:rPr lang="en-US" sz="2400" dirty="0">
                <a:solidFill>
                  <a:srgbClr val="0033CC"/>
                </a:solidFill>
              </a:rPr>
              <a:t> </a:t>
            </a:r>
            <a:r>
              <a:rPr lang="en-US" sz="2400" dirty="0" err="1">
                <a:solidFill>
                  <a:srgbClr val="0033CC"/>
                </a:solidFill>
              </a:rPr>
              <a:t>quan</a:t>
            </a:r>
            <a:r>
              <a:rPr lang="en-US" sz="2400" dirty="0">
                <a:solidFill>
                  <a:srgbClr val="0033CC"/>
                </a:solidFill>
              </a:rPr>
              <a:t> </a:t>
            </a:r>
            <a:r>
              <a:rPr lang="en-US" sz="2400" dirty="0" err="1">
                <a:solidFill>
                  <a:srgbClr val="0033CC"/>
                </a:solidFill>
              </a:rPr>
              <a:t>phải</a:t>
            </a:r>
            <a:r>
              <a:rPr lang="en-US" sz="2400" dirty="0">
                <a:solidFill>
                  <a:srgbClr val="0033CC"/>
                </a:solidFill>
              </a:rPr>
              <a:t> </a:t>
            </a:r>
            <a:r>
              <a:rPr lang="en-US" sz="2400" dirty="0" err="1">
                <a:solidFill>
                  <a:srgbClr val="0033CC"/>
                </a:solidFill>
              </a:rPr>
              <a:t>thường</a:t>
            </a:r>
            <a:r>
              <a:rPr lang="en-US" sz="2400" dirty="0">
                <a:solidFill>
                  <a:srgbClr val="0033CC"/>
                </a:solidFill>
              </a:rPr>
              <a:t> </a:t>
            </a:r>
            <a:r>
              <a:rPr lang="en-US" sz="2400" dirty="0" err="1">
                <a:solidFill>
                  <a:srgbClr val="0033CC"/>
                </a:solidFill>
              </a:rPr>
              <a:t>xuyên</a:t>
            </a:r>
            <a:r>
              <a:rPr lang="en-US" sz="2400" dirty="0">
                <a:solidFill>
                  <a:srgbClr val="0033CC"/>
                </a:solidFill>
              </a:rPr>
              <a:t> </a:t>
            </a:r>
            <a:r>
              <a:rPr lang="en-US" sz="2400" dirty="0" err="1">
                <a:solidFill>
                  <a:srgbClr val="0033CC"/>
                </a:solidFill>
              </a:rPr>
              <a:t>học</a:t>
            </a:r>
            <a:r>
              <a:rPr lang="en-US" sz="2400" dirty="0">
                <a:solidFill>
                  <a:srgbClr val="0033CC"/>
                </a:solidFill>
              </a:rPr>
              <a:t> </a:t>
            </a:r>
            <a:r>
              <a:rPr lang="en-US" sz="2400" dirty="0" err="1">
                <a:solidFill>
                  <a:srgbClr val="0033CC"/>
                </a:solidFill>
              </a:rPr>
              <a:t>tập</a:t>
            </a:r>
            <a:r>
              <a:rPr lang="en-US" sz="2400" dirty="0">
                <a:solidFill>
                  <a:srgbClr val="0033CC"/>
                </a:solidFill>
              </a:rPr>
              <a:t>.</a:t>
            </a:r>
          </a:p>
          <a:p>
            <a:pPr>
              <a:buFontTx/>
              <a:buChar char="-"/>
            </a:pPr>
            <a:endParaRPr lang="en-US" dirty="0">
              <a:solidFill>
                <a:srgbClr val="0033CC"/>
              </a:solidFill>
            </a:endParaRPr>
          </a:p>
        </p:txBody>
      </p:sp>
      <p:grpSp>
        <p:nvGrpSpPr>
          <p:cNvPr id="17414" name="Group 6"/>
          <p:cNvGrpSpPr>
            <a:grpSpLocks/>
          </p:cNvGrpSpPr>
          <p:nvPr/>
        </p:nvGrpSpPr>
        <p:grpSpPr bwMode="auto">
          <a:xfrm>
            <a:off x="0" y="2209800"/>
            <a:ext cx="8839200" cy="762000"/>
            <a:chOff x="0" y="1776"/>
            <a:chExt cx="5568" cy="480"/>
          </a:xfrm>
        </p:grpSpPr>
        <p:sp>
          <p:nvSpPr>
            <p:cNvPr id="17415" name="Text Box 7"/>
            <p:cNvSpPr txBox="1">
              <a:spLocks noChangeArrowheads="1"/>
            </p:cNvSpPr>
            <p:nvPr/>
          </p:nvSpPr>
          <p:spPr bwMode="auto">
            <a:xfrm>
              <a:off x="528" y="1824"/>
              <a:ext cx="5040" cy="288"/>
            </a:xfrm>
            <a:prstGeom prst="rect">
              <a:avLst/>
            </a:prstGeom>
            <a:noFill/>
            <a:ln w="9525">
              <a:noFill/>
              <a:miter lim="800000"/>
              <a:headEnd/>
              <a:tailEnd/>
            </a:ln>
            <a:effectLst/>
          </p:spPr>
          <p:txBody>
            <a:bodyPr>
              <a:spAutoFit/>
            </a:bodyPr>
            <a:lstStyle/>
            <a:p>
              <a:pPr>
                <a:spcBef>
                  <a:spcPct val="50000"/>
                </a:spcBef>
              </a:pPr>
              <a:r>
                <a:rPr lang="en-US" sz="2400" b="1" dirty="0">
                  <a:solidFill>
                    <a:srgbClr val="FF0066"/>
                  </a:solidFill>
                </a:rPr>
                <a:t> </a:t>
              </a:r>
              <a:r>
                <a:rPr lang="en-US" sz="2400" b="1" dirty="0" err="1">
                  <a:solidFill>
                    <a:srgbClr val="6600CC"/>
                  </a:solidFill>
                </a:rPr>
                <a:t>Nhà</a:t>
              </a:r>
              <a:r>
                <a:rPr lang="en-US" sz="2400" b="1" dirty="0">
                  <a:solidFill>
                    <a:srgbClr val="6600CC"/>
                  </a:solidFill>
                </a:rPr>
                <a:t> </a:t>
              </a:r>
              <a:r>
                <a:rPr lang="en-US" sz="2400" b="1" dirty="0" err="1">
                  <a:solidFill>
                    <a:srgbClr val="6600CC"/>
                  </a:solidFill>
                </a:rPr>
                <a:t>Hậu</a:t>
              </a:r>
              <a:r>
                <a:rPr lang="en-US" sz="2400" b="1" dirty="0">
                  <a:solidFill>
                    <a:srgbClr val="6600CC"/>
                  </a:solidFill>
                </a:rPr>
                <a:t> </a:t>
              </a:r>
              <a:r>
                <a:rPr lang="en-US" sz="2400" b="1" dirty="0" err="1">
                  <a:solidFill>
                    <a:srgbClr val="6600CC"/>
                  </a:solidFill>
                </a:rPr>
                <a:t>Lê</a:t>
              </a:r>
              <a:r>
                <a:rPr lang="en-US" sz="2400" b="1" dirty="0">
                  <a:solidFill>
                    <a:srgbClr val="6600CC"/>
                  </a:solidFill>
                </a:rPr>
                <a:t> </a:t>
              </a:r>
              <a:r>
                <a:rPr lang="en-US" sz="2400" b="1" dirty="0" err="1">
                  <a:solidFill>
                    <a:srgbClr val="6600CC"/>
                  </a:solidFill>
                </a:rPr>
                <a:t>đã</a:t>
              </a:r>
              <a:r>
                <a:rPr lang="en-US" sz="2400" b="1" dirty="0">
                  <a:solidFill>
                    <a:srgbClr val="6600CC"/>
                  </a:solidFill>
                </a:rPr>
                <a:t> </a:t>
              </a:r>
              <a:r>
                <a:rPr lang="en-US" sz="2400" b="1" dirty="0" err="1">
                  <a:solidFill>
                    <a:srgbClr val="6600CC"/>
                  </a:solidFill>
                </a:rPr>
                <a:t>làm</a:t>
              </a:r>
              <a:r>
                <a:rPr lang="en-US" sz="2400" b="1" dirty="0">
                  <a:solidFill>
                    <a:srgbClr val="6600CC"/>
                  </a:solidFill>
                </a:rPr>
                <a:t> </a:t>
              </a:r>
              <a:r>
                <a:rPr lang="en-US" sz="2400" b="1" dirty="0" err="1">
                  <a:solidFill>
                    <a:srgbClr val="6600CC"/>
                  </a:solidFill>
                </a:rPr>
                <a:t>gì</a:t>
              </a:r>
              <a:r>
                <a:rPr lang="en-US" sz="2400" b="1" dirty="0">
                  <a:solidFill>
                    <a:srgbClr val="6600CC"/>
                  </a:solidFill>
                </a:rPr>
                <a:t> </a:t>
              </a:r>
              <a:r>
                <a:rPr lang="en-US" sz="2400" b="1" dirty="0" err="1">
                  <a:solidFill>
                    <a:srgbClr val="6600CC"/>
                  </a:solidFill>
                </a:rPr>
                <a:t>để</a:t>
              </a:r>
              <a:r>
                <a:rPr lang="en-US" sz="2400" b="1" dirty="0">
                  <a:solidFill>
                    <a:srgbClr val="6600CC"/>
                  </a:solidFill>
                </a:rPr>
                <a:t> </a:t>
              </a:r>
              <a:r>
                <a:rPr lang="en-US" sz="2400" b="1" dirty="0" err="1">
                  <a:solidFill>
                    <a:srgbClr val="6600CC"/>
                  </a:solidFill>
                </a:rPr>
                <a:t>khuyến</a:t>
              </a:r>
              <a:r>
                <a:rPr lang="en-US" sz="2400" b="1" dirty="0">
                  <a:solidFill>
                    <a:srgbClr val="6600CC"/>
                  </a:solidFill>
                </a:rPr>
                <a:t> </a:t>
              </a:r>
              <a:r>
                <a:rPr lang="en-US" sz="2400" b="1" dirty="0" err="1">
                  <a:solidFill>
                    <a:srgbClr val="6600CC"/>
                  </a:solidFill>
                </a:rPr>
                <a:t>khích</a:t>
              </a:r>
              <a:r>
                <a:rPr lang="en-US" sz="2400" b="1" dirty="0">
                  <a:solidFill>
                    <a:srgbClr val="6600CC"/>
                  </a:solidFill>
                </a:rPr>
                <a:t> </a:t>
              </a:r>
              <a:r>
                <a:rPr lang="en-US" sz="2400" b="1" dirty="0" err="1">
                  <a:solidFill>
                    <a:srgbClr val="6600CC"/>
                  </a:solidFill>
                </a:rPr>
                <a:t>học</a:t>
              </a:r>
              <a:r>
                <a:rPr lang="en-US" sz="2400" b="1" dirty="0">
                  <a:solidFill>
                    <a:srgbClr val="6600CC"/>
                  </a:solidFill>
                </a:rPr>
                <a:t> </a:t>
              </a:r>
              <a:r>
                <a:rPr lang="en-US" sz="2400" b="1" dirty="0" err="1">
                  <a:solidFill>
                    <a:srgbClr val="6600CC"/>
                  </a:solidFill>
                </a:rPr>
                <a:t>tập</a:t>
              </a:r>
              <a:r>
                <a:rPr lang="en-US" sz="2400" b="1" dirty="0">
                  <a:solidFill>
                    <a:srgbClr val="6600CC"/>
                  </a:solidFill>
                </a:rPr>
                <a:t> ?</a:t>
              </a:r>
            </a:p>
          </p:txBody>
        </p:sp>
        <p:pic>
          <p:nvPicPr>
            <p:cNvPr id="17416" name="Picture 8" descr="Dau hoi"/>
            <p:cNvPicPr>
              <a:picLocks noChangeAspect="1" noChangeArrowheads="1" noCrop="1"/>
            </p:cNvPicPr>
            <p:nvPr/>
          </p:nvPicPr>
          <p:blipFill>
            <a:blip r:embed="rId2" cstate="print"/>
            <a:srcRect/>
            <a:stretch>
              <a:fillRect/>
            </a:stretch>
          </p:blipFill>
          <p:spPr bwMode="auto">
            <a:xfrm>
              <a:off x="0" y="1776"/>
              <a:ext cx="336" cy="480"/>
            </a:xfrm>
            <a:prstGeom prst="rect">
              <a:avLst/>
            </a:prstGeom>
            <a:noFill/>
          </p:spPr>
        </p:pic>
      </p:grpSp>
      <p:grpSp>
        <p:nvGrpSpPr>
          <p:cNvPr id="17417" name="Group 9"/>
          <p:cNvGrpSpPr>
            <a:grpSpLocks/>
          </p:cNvGrpSpPr>
          <p:nvPr/>
        </p:nvGrpSpPr>
        <p:grpSpPr bwMode="auto">
          <a:xfrm>
            <a:off x="7315200" y="457200"/>
            <a:ext cx="1828800" cy="990600"/>
            <a:chOff x="4608" y="0"/>
            <a:chExt cx="1152" cy="624"/>
          </a:xfrm>
        </p:grpSpPr>
        <p:pic>
          <p:nvPicPr>
            <p:cNvPr id="17418" name="Picture 10" descr="Picture59"/>
            <p:cNvPicPr>
              <a:picLocks noChangeAspect="1" noChangeArrowheads="1" noCrop="1"/>
            </p:cNvPicPr>
            <p:nvPr/>
          </p:nvPicPr>
          <p:blipFill>
            <a:blip r:embed="rId3" cstate="print"/>
            <a:srcRect/>
            <a:stretch>
              <a:fillRect/>
            </a:stretch>
          </p:blipFill>
          <p:spPr bwMode="auto">
            <a:xfrm>
              <a:off x="4608" y="0"/>
              <a:ext cx="1152" cy="567"/>
            </a:xfrm>
            <a:prstGeom prst="rect">
              <a:avLst/>
            </a:prstGeom>
            <a:noFill/>
          </p:spPr>
        </p:pic>
        <p:sp>
          <p:nvSpPr>
            <p:cNvPr id="17419" name="Text Box 11"/>
            <p:cNvSpPr txBox="1">
              <a:spLocks noChangeArrowheads="1"/>
            </p:cNvSpPr>
            <p:nvPr/>
          </p:nvSpPr>
          <p:spPr bwMode="auto">
            <a:xfrm>
              <a:off x="4800" y="336"/>
              <a:ext cx="960" cy="288"/>
            </a:xfrm>
            <a:prstGeom prst="rect">
              <a:avLst/>
            </a:prstGeom>
            <a:noFill/>
            <a:ln w="9525">
              <a:noFill/>
              <a:miter lim="800000"/>
              <a:headEnd/>
              <a:tailEnd/>
            </a:ln>
            <a:effectLst/>
          </p:spPr>
          <p:txBody>
            <a:bodyPr>
              <a:spAutoFit/>
            </a:bodyPr>
            <a:lstStyle/>
            <a:p>
              <a:pPr eaLnBrk="0" hangingPunct="0"/>
              <a:r>
                <a:rPr lang="en-US" sz="2400" b="1">
                  <a:solidFill>
                    <a:srgbClr val="FF00FF"/>
                  </a:solidFill>
                </a:rPr>
                <a:t>S.  49-50</a:t>
              </a:r>
              <a:endParaRPr lang="en-US" sz="2400">
                <a:solidFill>
                  <a:srgbClr val="FF00FF"/>
                </a:solidFill>
                <a:latin typeface="Times New Roman" pitchFamily="18" charset="0"/>
              </a:endParaRPr>
            </a:p>
          </p:txBody>
        </p:sp>
      </p:grpSp>
      <p:sp>
        <p:nvSpPr>
          <p:cNvPr id="17420" name="Text Box 12"/>
          <p:cNvSpPr txBox="1">
            <a:spLocks noChangeArrowheads="1"/>
          </p:cNvSpPr>
          <p:nvPr/>
        </p:nvSpPr>
        <p:spPr bwMode="auto">
          <a:xfrm>
            <a:off x="762000" y="762000"/>
            <a:ext cx="80010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CC3300"/>
                </a:solidFill>
              </a:rPr>
              <a:t>1/ </a:t>
            </a:r>
            <a:r>
              <a:rPr lang="en-US" sz="2400" b="1" u="sng" dirty="0" err="1">
                <a:solidFill>
                  <a:srgbClr val="FF0066"/>
                </a:solidFill>
              </a:rPr>
              <a:t>Tổ</a:t>
            </a:r>
            <a:r>
              <a:rPr lang="en-US" sz="2400" b="1" u="sng" dirty="0">
                <a:solidFill>
                  <a:srgbClr val="FF0066"/>
                </a:solidFill>
              </a:rPr>
              <a:t> </a:t>
            </a:r>
            <a:r>
              <a:rPr lang="en-US" sz="2400" b="1" u="sng" dirty="0" err="1">
                <a:solidFill>
                  <a:srgbClr val="FF0066"/>
                </a:solidFill>
              </a:rPr>
              <a:t>chức</a:t>
            </a:r>
            <a:r>
              <a:rPr lang="en-US" sz="2400" b="1" u="sng" dirty="0">
                <a:solidFill>
                  <a:srgbClr val="FF0066"/>
                </a:solidFill>
              </a:rPr>
              <a:t> </a:t>
            </a:r>
            <a:r>
              <a:rPr lang="en-US" sz="2400" b="1" u="sng" dirty="0" err="1">
                <a:solidFill>
                  <a:srgbClr val="FF0066"/>
                </a:solidFill>
              </a:rPr>
              <a:t>giáo</a:t>
            </a:r>
            <a:r>
              <a:rPr lang="en-US" sz="2400" b="1" u="sng" dirty="0">
                <a:solidFill>
                  <a:srgbClr val="FF0066"/>
                </a:solidFill>
              </a:rPr>
              <a:t> </a:t>
            </a:r>
            <a:r>
              <a:rPr lang="en-US" sz="2400" b="1" u="sng" dirty="0" err="1">
                <a:solidFill>
                  <a:srgbClr val="FF0066"/>
                </a:solidFill>
              </a:rPr>
              <a:t>dục</a:t>
            </a:r>
            <a:r>
              <a:rPr lang="en-US" sz="2400" b="1" u="sng" dirty="0">
                <a:solidFill>
                  <a:srgbClr val="FF0066"/>
                </a:solidFill>
              </a:rPr>
              <a:t> </a:t>
            </a:r>
            <a:r>
              <a:rPr lang="en-US" sz="2400" b="1" u="sng" dirty="0" err="1">
                <a:solidFill>
                  <a:srgbClr val="FF0066"/>
                </a:solidFill>
              </a:rPr>
              <a:t>thời</a:t>
            </a:r>
            <a:r>
              <a:rPr lang="en-US" sz="2400" b="1" u="sng" dirty="0">
                <a:solidFill>
                  <a:srgbClr val="FF0066"/>
                </a:solidFill>
              </a:rPr>
              <a:t> </a:t>
            </a:r>
            <a:r>
              <a:rPr lang="en-US" sz="2400" b="1" u="sng" dirty="0" err="1">
                <a:solidFill>
                  <a:srgbClr val="FF0066"/>
                </a:solidFill>
              </a:rPr>
              <a:t>Hậu</a:t>
            </a:r>
            <a:r>
              <a:rPr lang="en-US" sz="2400" b="1" u="sng" dirty="0">
                <a:solidFill>
                  <a:srgbClr val="FF0066"/>
                </a:solidFill>
              </a:rPr>
              <a:t> </a:t>
            </a:r>
            <a:r>
              <a:rPr lang="en-US" sz="2400" b="1" u="sng" dirty="0" err="1">
                <a:solidFill>
                  <a:srgbClr val="FF0066"/>
                </a:solidFill>
              </a:rPr>
              <a:t>Lê</a:t>
            </a:r>
            <a:endParaRPr lang="en-US" sz="2400" b="1" u="sng" dirty="0">
              <a:solidFill>
                <a:srgbClr val="FF0066"/>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7420"/>
                                        </p:tgtEl>
                                        <p:attrNameLst>
                                          <p:attrName>style.visibility</p:attrName>
                                        </p:attrNameLst>
                                      </p:cBhvr>
                                      <p:to>
                                        <p:strVal val="visible"/>
                                      </p:to>
                                    </p:set>
                                    <p:anim calcmode="lin" valueType="num">
                                      <p:cBhvr>
                                        <p:cTn id="7" dur="1000" fill="hold"/>
                                        <p:tgtEl>
                                          <p:spTgt spid="17420"/>
                                        </p:tgtEl>
                                        <p:attrNameLst>
                                          <p:attrName>ppt_w</p:attrName>
                                        </p:attrNameLst>
                                      </p:cBhvr>
                                      <p:tavLst>
                                        <p:tav tm="0">
                                          <p:val>
                                            <p:fltVal val="0"/>
                                          </p:val>
                                        </p:tav>
                                        <p:tav tm="100000">
                                          <p:val>
                                            <p:strVal val="#ppt_w"/>
                                          </p:val>
                                        </p:tav>
                                      </p:tavLst>
                                    </p:anim>
                                    <p:anim calcmode="lin" valueType="num">
                                      <p:cBhvr>
                                        <p:cTn id="8" dur="1000" fill="hold"/>
                                        <p:tgtEl>
                                          <p:spTgt spid="17420"/>
                                        </p:tgtEl>
                                        <p:attrNameLst>
                                          <p:attrName>ppt_h</p:attrName>
                                        </p:attrNameLst>
                                      </p:cBhvr>
                                      <p:tavLst>
                                        <p:tav tm="0">
                                          <p:val>
                                            <p:fltVal val="0"/>
                                          </p:val>
                                        </p:tav>
                                        <p:tav tm="100000">
                                          <p:val>
                                            <p:strVal val="#ppt_h"/>
                                          </p:val>
                                        </p:tav>
                                      </p:tavLst>
                                    </p:anim>
                                    <p:anim calcmode="lin" valueType="num">
                                      <p:cBhvr>
                                        <p:cTn id="9" dur="1000" fill="hold"/>
                                        <p:tgtEl>
                                          <p:spTgt spid="17420"/>
                                        </p:tgtEl>
                                        <p:attrNameLst>
                                          <p:attrName>style.rotation</p:attrName>
                                        </p:attrNameLst>
                                      </p:cBhvr>
                                      <p:tavLst>
                                        <p:tav tm="0">
                                          <p:val>
                                            <p:fltVal val="90"/>
                                          </p:val>
                                        </p:tav>
                                        <p:tav tm="100000">
                                          <p:val>
                                            <p:fltVal val="0"/>
                                          </p:val>
                                        </p:tav>
                                      </p:tavLst>
                                    </p:anim>
                                    <p:animEffect transition="in" filter="fade">
                                      <p:cBhvr>
                                        <p:cTn id="10" dur="1000"/>
                                        <p:tgtEl>
                                          <p:spTgt spid="17420"/>
                                        </p:tgtEl>
                                      </p:cBhvr>
                                    </p:animEffect>
                                  </p:childTnLst>
                                </p:cTn>
                              </p:par>
                            </p:childTnLst>
                          </p:cTn>
                        </p:par>
                        <p:par>
                          <p:cTn id="11" fill="hold">
                            <p:stCondLst>
                              <p:cond delay="2150"/>
                            </p:stCondLst>
                            <p:childTnLst>
                              <p:par>
                                <p:cTn id="12" presetID="5" presetClass="entr" presetSubtype="10" fill="hold" nodeType="afterEffect">
                                  <p:stCondLst>
                                    <p:cond delay="0"/>
                                  </p:stCondLst>
                                  <p:childTnLst>
                                    <p:set>
                                      <p:cBhvr>
                                        <p:cTn id="13" dur="1" fill="hold">
                                          <p:stCondLst>
                                            <p:cond delay="0"/>
                                          </p:stCondLst>
                                        </p:cTn>
                                        <p:tgtEl>
                                          <p:spTgt spid="17412"/>
                                        </p:tgtEl>
                                        <p:attrNameLst>
                                          <p:attrName>style.visibility</p:attrName>
                                        </p:attrNameLst>
                                      </p:cBhvr>
                                      <p:to>
                                        <p:strVal val="visible"/>
                                      </p:to>
                                    </p:set>
                                    <p:animEffect transition="in" filter="checkerboard(across)">
                                      <p:cBhvr>
                                        <p:cTn id="14" dur="500"/>
                                        <p:tgtEl>
                                          <p:spTgt spid="1741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p:cTn id="19" dur="1000" fill="hold"/>
                                        <p:tgtEl>
                                          <p:spTgt spid="17414"/>
                                        </p:tgtEl>
                                        <p:attrNameLst>
                                          <p:attrName>ppt_x</p:attrName>
                                        </p:attrNameLst>
                                      </p:cBhvr>
                                      <p:tavLst>
                                        <p:tav tm="0">
                                          <p:val>
                                            <p:strVal val="#ppt_x-.2"/>
                                          </p:val>
                                        </p:tav>
                                        <p:tav tm="100000">
                                          <p:val>
                                            <p:strVal val="#ppt_x"/>
                                          </p:val>
                                        </p:tav>
                                      </p:tavLst>
                                    </p:anim>
                                    <p:anim calcmode="lin" valueType="num">
                                      <p:cBhvr>
                                        <p:cTn id="20" dur="1000" fill="hold"/>
                                        <p:tgtEl>
                                          <p:spTgt spid="174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4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7414"/>
                                        </p:tgtEl>
                                        <p:attrNameLst>
                                          <p:attrName>ppt_x</p:attrName>
                                        </p:attrNameLst>
                                      </p:cBhvr>
                                      <p:tavLst>
                                        <p:tav tm="0">
                                          <p:val>
                                            <p:strVal val="ppt_x"/>
                                          </p:val>
                                        </p:tav>
                                        <p:tav tm="100000">
                                          <p:val>
                                            <p:strVal val="ppt_x"/>
                                          </p:val>
                                        </p:tav>
                                      </p:tavLst>
                                    </p:anim>
                                    <p:anim calcmode="lin" valueType="num">
                                      <p:cBhvr additive="base">
                                        <p:cTn id="26" dur="500"/>
                                        <p:tgtEl>
                                          <p:spTgt spid="17414"/>
                                        </p:tgtEl>
                                        <p:attrNameLst>
                                          <p:attrName>ppt_y</p:attrName>
                                        </p:attrNameLst>
                                      </p:cBhvr>
                                      <p:tavLst>
                                        <p:tav tm="0">
                                          <p:val>
                                            <p:strVal val="ppt_y"/>
                                          </p:val>
                                        </p:tav>
                                        <p:tav tm="100000">
                                          <p:val>
                                            <p:strVal val="1+ppt_h/2"/>
                                          </p:val>
                                        </p:tav>
                                      </p:tavLst>
                                    </p:anim>
                                    <p:set>
                                      <p:cBhvr>
                                        <p:cTn id="27" dur="1" fill="hold">
                                          <p:stCondLst>
                                            <p:cond delay="499"/>
                                          </p:stCondLst>
                                        </p:cTn>
                                        <p:tgtEl>
                                          <p:spTgt spid="174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411"/>
                                        </p:tgtEl>
                                        <p:attrNameLst>
                                          <p:attrName>style.visibility</p:attrName>
                                        </p:attrNameLst>
                                      </p:cBhvr>
                                      <p:to>
                                        <p:strVal val="visible"/>
                                      </p:to>
                                    </p:set>
                                    <p:animEffect transition="in" filter="checkerboard(across)">
                                      <p:cBhvr>
                                        <p:cTn id="32" dur="500"/>
                                        <p:tgtEl>
                                          <p:spTgt spid="17411"/>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17413"/>
                                        </p:tgtEl>
                                        <p:attrNameLst>
                                          <p:attrName>style.visibility</p:attrName>
                                        </p:attrNameLst>
                                      </p:cBhvr>
                                      <p:to>
                                        <p:strVal val="visible"/>
                                      </p:to>
                                    </p:set>
                                    <p:anim calcmode="lin" valueType="num">
                                      <p:cBhvr>
                                        <p:cTn id="37" dur="1000" fill="hold"/>
                                        <p:tgtEl>
                                          <p:spTgt spid="17413"/>
                                        </p:tgtEl>
                                        <p:attrNameLst>
                                          <p:attrName>ppt_w</p:attrName>
                                        </p:attrNameLst>
                                      </p:cBhvr>
                                      <p:tavLst>
                                        <p:tav tm="0">
                                          <p:val>
                                            <p:strVal val="#ppt_w+.3"/>
                                          </p:val>
                                        </p:tav>
                                        <p:tav tm="100000">
                                          <p:val>
                                            <p:strVal val="#ppt_w"/>
                                          </p:val>
                                        </p:tav>
                                      </p:tavLst>
                                    </p:anim>
                                    <p:anim calcmode="lin" valueType="num">
                                      <p:cBhvr>
                                        <p:cTn id="38" dur="1000" fill="hold"/>
                                        <p:tgtEl>
                                          <p:spTgt spid="17413"/>
                                        </p:tgtEl>
                                        <p:attrNameLst>
                                          <p:attrName>ppt_h</p:attrName>
                                        </p:attrNameLst>
                                      </p:cBhvr>
                                      <p:tavLst>
                                        <p:tav tm="0">
                                          <p:val>
                                            <p:strVal val="#ppt_h"/>
                                          </p:val>
                                        </p:tav>
                                        <p:tav tm="100000">
                                          <p:val>
                                            <p:strVal val="#ppt_h"/>
                                          </p:val>
                                        </p:tav>
                                      </p:tavLst>
                                    </p:anim>
                                    <p:animEffect transition="in" filter="fade">
                                      <p:cBhvr>
                                        <p:cTn id="39"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animBg="1"/>
      <p:bldP spid="174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Bia tien si o Van Mieu"/>
          <p:cNvPicPr>
            <a:picLocks noChangeAspect="1" noChangeArrowheads="1"/>
          </p:cNvPicPr>
          <p:nvPr/>
        </p:nvPicPr>
        <p:blipFill>
          <a:blip r:embed="rId2" cstate="print"/>
          <a:srcRect/>
          <a:stretch>
            <a:fillRect/>
          </a:stretch>
        </p:blipFill>
        <p:spPr bwMode="auto">
          <a:xfrm>
            <a:off x="152400" y="838200"/>
            <a:ext cx="8839200" cy="5740400"/>
          </a:xfrm>
          <a:prstGeom prst="rect">
            <a:avLst/>
          </a:prstGeom>
          <a:noFill/>
          <a:ln w="9525">
            <a:solidFill>
              <a:srgbClr val="006600"/>
            </a:solid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edge">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Text Box 6"/>
          <p:cNvSpPr txBox="1">
            <a:spLocks noChangeArrowheads="1"/>
          </p:cNvSpPr>
          <p:nvPr/>
        </p:nvSpPr>
        <p:spPr bwMode="auto">
          <a:xfrm>
            <a:off x="1905000" y="5943600"/>
            <a:ext cx="51054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LÔ x­íng danh ng­êi ®ç Tr¹ng nguyªn.</a:t>
            </a:r>
          </a:p>
        </p:txBody>
      </p:sp>
      <p:pic>
        <p:nvPicPr>
          <p:cNvPr id="87047" name="Picture 7" descr="nghe-ket-qua1"/>
          <p:cNvPicPr>
            <a:picLocks noChangeAspect="1" noChangeArrowheads="1"/>
          </p:cNvPicPr>
          <p:nvPr/>
        </p:nvPicPr>
        <p:blipFill>
          <a:blip r:embed="rId2" cstate="print">
            <a:lum bright="-6000"/>
          </a:blip>
          <a:srcRect b="6250"/>
          <a:stretch>
            <a:fillRect/>
          </a:stretch>
        </p:blipFill>
        <p:spPr bwMode="auto">
          <a:xfrm>
            <a:off x="1066800" y="1447800"/>
            <a:ext cx="7239000" cy="4578350"/>
          </a:xfrm>
          <a:prstGeom prst="rect">
            <a:avLst/>
          </a:prstGeom>
          <a:noFill/>
          <a:ln w="38100">
            <a:solidFill>
              <a:srgbClr val="0000FF"/>
            </a:solid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fade">
                                      <p:cBhvr>
                                        <p:cTn id="7" dur="2000"/>
                                        <p:tgtEl>
                                          <p:spTgt spid="87046"/>
                                        </p:tgtEl>
                                      </p:cBhvr>
                                    </p:animEffect>
                                    <p:anim calcmode="lin" valueType="num">
                                      <p:cBhvr>
                                        <p:cTn id="8" dur="2000" fill="hold"/>
                                        <p:tgtEl>
                                          <p:spTgt spid="87046"/>
                                        </p:tgtEl>
                                        <p:attrNameLst>
                                          <p:attrName>style.rotation</p:attrName>
                                        </p:attrNameLst>
                                      </p:cBhvr>
                                      <p:tavLst>
                                        <p:tav tm="0">
                                          <p:val>
                                            <p:fltVal val="720"/>
                                          </p:val>
                                        </p:tav>
                                        <p:tav tm="100000">
                                          <p:val>
                                            <p:fltVal val="0"/>
                                          </p:val>
                                        </p:tav>
                                      </p:tavLst>
                                    </p:anim>
                                    <p:anim calcmode="lin" valueType="num">
                                      <p:cBhvr>
                                        <p:cTn id="9" dur="2000" fill="hold"/>
                                        <p:tgtEl>
                                          <p:spTgt spid="87046"/>
                                        </p:tgtEl>
                                        <p:attrNameLst>
                                          <p:attrName>ppt_h</p:attrName>
                                        </p:attrNameLst>
                                      </p:cBhvr>
                                      <p:tavLst>
                                        <p:tav tm="0">
                                          <p:val>
                                            <p:fltVal val="0"/>
                                          </p:val>
                                        </p:tav>
                                        <p:tav tm="100000">
                                          <p:val>
                                            <p:strVal val="#ppt_h"/>
                                          </p:val>
                                        </p:tav>
                                      </p:tavLst>
                                    </p:anim>
                                    <p:anim calcmode="lin" valueType="num">
                                      <p:cBhvr>
                                        <p:cTn id="10" dur="2000" fill="hold"/>
                                        <p:tgtEl>
                                          <p:spTgt spid="8704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87047"/>
                                        </p:tgtEl>
                                        <p:attrNameLst>
                                          <p:attrName>style.visibility</p:attrName>
                                        </p:attrNameLst>
                                      </p:cBhvr>
                                      <p:to>
                                        <p:strVal val="visible"/>
                                      </p:to>
                                    </p:set>
                                    <p:animEffect transition="in" filter="wedge">
                                      <p:cBhvr>
                                        <p:cTn id="14"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rot="10800000" flipV="1">
            <a:off x="990600" y="5943600"/>
            <a:ext cx="7924800" cy="579438"/>
          </a:xfrm>
          <a:prstGeom prst="rect">
            <a:avLst/>
          </a:prstGeom>
          <a:noFill/>
          <a:ln w="9525">
            <a:noFill/>
            <a:miter lim="800000"/>
            <a:headEnd/>
            <a:tailEnd/>
          </a:ln>
          <a:effectLst>
            <a:outerShdw dist="53882" dir="18900000" algn="ctr" rotWithShape="0">
              <a:schemeClr val="accent1">
                <a:alpha val="50000"/>
              </a:schemeClr>
            </a:outerShdw>
          </a:effectLst>
        </p:spPr>
        <p:txBody>
          <a:bodyPr>
            <a:spAutoFit/>
          </a:bodyPr>
          <a:lstStyle/>
          <a:p>
            <a:pPr>
              <a:spcBef>
                <a:spcPct val="50000"/>
              </a:spcBef>
            </a:pPr>
            <a:r>
              <a:rPr lang="en-US" sz="3200" b="1">
                <a:solidFill>
                  <a:srgbClr val="FF3300"/>
                </a:solidFill>
                <a:latin typeface="Times New Roman" pitchFamily="18" charset="0"/>
              </a:rPr>
              <a:t>  </a:t>
            </a:r>
            <a:r>
              <a:rPr lang="en-US" sz="2400" b="1">
                <a:latin typeface=".VnTime" pitchFamily="34" charset="0"/>
              </a:rPr>
              <a:t>LÔ Vinh quy b¸i tæ </a:t>
            </a:r>
            <a:r>
              <a:rPr lang="en-US" sz="2400">
                <a:latin typeface=".VnTime" pitchFamily="34" charset="0"/>
              </a:rPr>
              <a:t>(LÔ ®ãn r­íc ng­êi ®ç cao vÒ lµng)</a:t>
            </a:r>
            <a:endParaRPr lang="en-US" sz="3200" b="1" u="sng"/>
          </a:p>
        </p:txBody>
      </p:sp>
      <p:sp>
        <p:nvSpPr>
          <p:cNvPr id="39939" name="Rectangle 3"/>
          <p:cNvSpPr>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r>
              <a:rPr lang="en-US" sz="3200"/>
              <a:t>   </a:t>
            </a:r>
          </a:p>
        </p:txBody>
      </p:sp>
      <p:pic>
        <p:nvPicPr>
          <p:cNvPr id="39940" name="Picture 4" descr="3"/>
          <p:cNvPicPr>
            <a:picLocks noChangeAspect="1" noChangeArrowheads="1"/>
          </p:cNvPicPr>
          <p:nvPr/>
        </p:nvPicPr>
        <p:blipFill>
          <a:blip r:embed="rId3" cstate="print"/>
          <a:srcRect/>
          <a:stretch>
            <a:fillRect/>
          </a:stretch>
        </p:blipFill>
        <p:spPr bwMode="auto">
          <a:xfrm>
            <a:off x="685800" y="1447800"/>
            <a:ext cx="7924800" cy="4572000"/>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to="" calcmode="lin" valueType="num">
                                      <p:cBhvr>
                                        <p:cTn id="7" dur="1" fill="hold"/>
                                        <p:tgtEl>
                                          <p:spTgt spid="3994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edge">
                                      <p:cBhvr>
                                        <p:cTn id="12" dur="1000"/>
                                        <p:tgtEl>
                                          <p:spTgt spid="3993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Van Mieu (Ha noi) 1"/>
          <p:cNvPicPr>
            <a:picLocks noChangeAspect="1" noChangeArrowheads="1"/>
          </p:cNvPicPr>
          <p:nvPr/>
        </p:nvPicPr>
        <p:blipFill>
          <a:blip r:embed="rId2" cstate="print">
            <a:lum bright="30000"/>
          </a:blip>
          <a:srcRect/>
          <a:stretch>
            <a:fillRect/>
          </a:stretch>
        </p:blipFill>
        <p:spPr bwMode="auto">
          <a:xfrm>
            <a:off x="1238250" y="768350"/>
            <a:ext cx="6446838" cy="3573463"/>
          </a:xfrm>
          <a:prstGeom prst="rect">
            <a:avLst/>
          </a:prstGeom>
          <a:noFill/>
          <a:ln w="9525">
            <a:solidFill>
              <a:schemeClr val="tx1"/>
            </a:solidFill>
            <a:miter lim="800000"/>
            <a:headEnd/>
            <a:tailEnd/>
          </a:ln>
        </p:spPr>
      </p:pic>
      <p:sp>
        <p:nvSpPr>
          <p:cNvPr id="82948" name="Text Box 4"/>
          <p:cNvSpPr txBox="1">
            <a:spLocks noChangeArrowheads="1"/>
          </p:cNvSpPr>
          <p:nvPr/>
        </p:nvSpPr>
        <p:spPr bwMode="auto">
          <a:xfrm>
            <a:off x="361950" y="4457700"/>
            <a:ext cx="8096250" cy="2100263"/>
          </a:xfrm>
          <a:prstGeom prst="rect">
            <a:avLst/>
          </a:prstGeom>
          <a:noFill/>
          <a:ln w="9525">
            <a:noFill/>
            <a:miter lim="800000"/>
            <a:headEnd/>
            <a:tailEnd/>
          </a:ln>
          <a:effectLst/>
        </p:spPr>
        <p:txBody>
          <a:bodyPr>
            <a:spAutoFit/>
          </a:bodyPr>
          <a:lstStyle/>
          <a:p>
            <a:pPr eaLnBrk="0" hangingPunct="0">
              <a:spcBef>
                <a:spcPct val="50000"/>
              </a:spcBef>
            </a:pPr>
            <a:r>
              <a:rPr lang="en-US" sz="2400">
                <a:effectLst>
                  <a:outerShdw blurRad="38100" dist="38100" dir="2700000" algn="tl">
                    <a:srgbClr val="C0C0C0"/>
                  </a:outerShdw>
                </a:effectLst>
                <a:latin typeface="Times New Roman" pitchFamily="18" charset="0"/>
              </a:rPr>
              <a:t>Văn Miếu được xây dựng vào năm 1070 dưới thời Lý Thái Tông để thờ Khổng Tử và 72 người hiền của đạo nho. Về sau, Văn Miếu cũng thờ Chu Văn An, một trong những nhà giáo xuất sắc thời Trần.</a:t>
            </a:r>
          </a:p>
          <a:p>
            <a:pPr eaLnBrk="0" hangingPunct="0">
              <a:spcBef>
                <a:spcPct val="50000"/>
              </a:spcBef>
            </a:pPr>
            <a:r>
              <a:rPr lang="en-US" sz="2400">
                <a:effectLst>
                  <a:outerShdw blurRad="38100" dist="38100" dir="2700000" algn="tl">
                    <a:srgbClr val="C0C0C0"/>
                  </a:outerShdw>
                </a:effectLst>
                <a:latin typeface="Times New Roman" pitchFamily="18" charset="0"/>
              </a:rPr>
              <a:t>Hiện nay di tích lịch sử Văn Miếu vẫn còn ở thủ đô Hà Nội.</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wheel(4)">
                                      <p:cBhvr>
                                        <p:cTn id="7" dur="2000"/>
                                        <p:tgtEl>
                                          <p:spTgt spid="829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slide(fromBottom)">
                                      <p:cBhvr>
                                        <p:cTn id="12"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0" name="Clip HÌNH.mpg">
            <a:hlinkClick r:id="" action="ppaction://media"/>
          </p:cNvPr>
          <p:cNvPicPr>
            <a:picLocks noRot="1" noChangeAspect="1" noChangeArrowheads="1"/>
          </p:cNvPicPr>
          <p:nvPr>
            <p:ph/>
            <a:videoFile r:link="rId1"/>
          </p:nvPr>
        </p:nvPicPr>
        <p:blipFill>
          <a:blip r:embed="rId3" cstate="print"/>
          <a:srcRect/>
          <a:stretch>
            <a:fillRect/>
          </a:stretch>
        </p:blipFill>
        <p:spPr>
          <a:xfrm>
            <a:off x="3048000" y="2057400"/>
            <a:ext cx="3048000" cy="2286000"/>
          </a:xfrm>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377" fill="hold"/>
                                        <p:tgtEl>
                                          <p:spTgt spid="205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500"/>
                </p:tgtEl>
              </p:cMediaNode>
            </p:video>
            <p:seq concurrent="1" nextAc="seek">
              <p:cTn id="8" restart="whenNotActive" fill="hold" evtFilter="cancelBubble" nodeType="interactiveSeq">
                <p:stCondLst>
                  <p:cond evt="onClick" delay="0">
                    <p:tgtEl>
                      <p:spTgt spid="2050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500"/>
                                        </p:tgtEl>
                                      </p:cBhvr>
                                    </p:cmd>
                                  </p:childTnLst>
                                </p:cTn>
                              </p:par>
                            </p:childTnLst>
                          </p:cTn>
                        </p:par>
                      </p:childTnLst>
                    </p:cTn>
                  </p:par>
                </p:childTnLst>
              </p:cTn>
              <p:nextCondLst>
                <p:cond evt="onClick" delay="0">
                  <p:tgtEl>
                    <p:spTgt spid="2050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00"/>
            </a:gs>
            <a:gs pos="100000">
              <a:schemeClr val="accent1"/>
            </a:gs>
          </a:gsLst>
          <a:lin ang="5400000" scaled="1"/>
        </a:gradFill>
        <a:effectLst/>
      </p:bgPr>
    </p:bg>
    <p:spTree>
      <p:nvGrpSpPr>
        <p:cNvPr id="1" name=""/>
        <p:cNvGrpSpPr/>
        <p:nvPr/>
      </p:nvGrpSpPr>
      <p:grpSpPr>
        <a:xfrm>
          <a:off x="0" y="0"/>
          <a:ext cx="0" cy="0"/>
          <a:chOff x="0" y="0"/>
          <a:chExt cx="0" cy="0"/>
        </a:xfrm>
      </p:grpSpPr>
      <p:pic>
        <p:nvPicPr>
          <p:cNvPr id="3076" name="Picture 4" descr="tdongvang"/>
          <p:cNvPicPr>
            <a:picLocks noChangeAspect="1" noChangeArrowheads="1"/>
          </p:cNvPicPr>
          <p:nvPr>
            <p:ph type="body" idx="1"/>
          </p:nvPr>
        </p:nvPicPr>
        <p:blipFill>
          <a:blip r:embed="rId3" cstate="print">
            <a:clrChange>
              <a:clrFrom>
                <a:srgbClr val="FFFFFF"/>
              </a:clrFrom>
              <a:clrTo>
                <a:srgbClr val="FFFFFF">
                  <a:alpha val="0"/>
                </a:srgbClr>
              </a:clrTo>
            </a:clrChange>
          </a:blip>
          <a:srcRect/>
          <a:stretch>
            <a:fillRect/>
          </a:stretch>
        </p:blipFill>
        <p:spPr>
          <a:xfrm>
            <a:off x="1600200" y="1219200"/>
            <a:ext cx="6096000" cy="5638800"/>
          </a:xfrm>
          <a:noFill/>
          <a:ln/>
          <a:effectLst>
            <a:outerShdw dist="35921" dir="2700000" algn="ctr" rotWithShape="0">
              <a:srgbClr val="5F5F5F"/>
            </a:outerShdw>
          </a:effectLst>
        </p:spPr>
      </p:pic>
      <p:sp>
        <p:nvSpPr>
          <p:cNvPr id="3092" name="Text Box 20"/>
          <p:cNvSpPr txBox="1">
            <a:spLocks noChangeArrowheads="1"/>
          </p:cNvSpPr>
          <p:nvPr/>
        </p:nvSpPr>
        <p:spPr bwMode="auto">
          <a:xfrm>
            <a:off x="533400" y="1019175"/>
            <a:ext cx="3144838" cy="519113"/>
          </a:xfrm>
          <a:prstGeom prst="rect">
            <a:avLst/>
          </a:prstGeom>
          <a:noFill/>
          <a:ln w="9525">
            <a:noFill/>
            <a:miter lim="800000"/>
            <a:headEnd/>
            <a:tailEnd/>
          </a:ln>
          <a:effectLst/>
        </p:spPr>
        <p:txBody>
          <a:bodyPr wrap="none">
            <a:spAutoFit/>
          </a:bodyPr>
          <a:lstStyle/>
          <a:p>
            <a:r>
              <a:rPr lang="en-US" sz="2800">
                <a:solidFill>
                  <a:srgbClr val="74F29B"/>
                </a:solidFill>
              </a:rPr>
              <a:t>KIỂM TRA BÀI CŨ</a:t>
            </a:r>
          </a:p>
        </p:txBody>
      </p:sp>
      <p:pic>
        <p:nvPicPr>
          <p:cNvPr id="3101" name="Picture 29" descr="1 (1820)"/>
          <p:cNvPicPr>
            <a:picLocks noChangeAspect="1" noChangeArrowheads="1" noCrop="1"/>
          </p:cNvPicPr>
          <p:nvPr/>
        </p:nvPicPr>
        <p:blipFill>
          <a:blip r:embed="rId4" cstate="print"/>
          <a:srcRect/>
          <a:stretch>
            <a:fillRect/>
          </a:stretch>
        </p:blipFill>
        <p:spPr bwMode="auto">
          <a:xfrm>
            <a:off x="0" y="5638800"/>
            <a:ext cx="1444625" cy="1219200"/>
          </a:xfrm>
          <a:prstGeom prst="rect">
            <a:avLst/>
          </a:prstGeom>
          <a:noFill/>
        </p:spPr>
      </p:pic>
      <p:pic>
        <p:nvPicPr>
          <p:cNvPr id="3102" name="Picture 30" descr="1 (1820)"/>
          <p:cNvPicPr>
            <a:picLocks noChangeAspect="1" noChangeArrowheads="1" noCrop="1"/>
          </p:cNvPicPr>
          <p:nvPr/>
        </p:nvPicPr>
        <p:blipFill>
          <a:blip r:embed="rId4" cstate="print"/>
          <a:srcRect/>
          <a:stretch>
            <a:fillRect/>
          </a:stretch>
        </p:blipFill>
        <p:spPr bwMode="auto">
          <a:xfrm>
            <a:off x="1981200" y="5638800"/>
            <a:ext cx="1444625" cy="1219200"/>
          </a:xfrm>
          <a:prstGeom prst="rect">
            <a:avLst/>
          </a:prstGeom>
          <a:noFill/>
        </p:spPr>
      </p:pic>
      <p:pic>
        <p:nvPicPr>
          <p:cNvPr id="3103" name="Picture 31" descr="1 (1820)"/>
          <p:cNvPicPr>
            <a:picLocks noChangeAspect="1" noChangeArrowheads="1" noCrop="1"/>
          </p:cNvPicPr>
          <p:nvPr/>
        </p:nvPicPr>
        <p:blipFill>
          <a:blip r:embed="rId4" cstate="print"/>
          <a:srcRect/>
          <a:stretch>
            <a:fillRect/>
          </a:stretch>
        </p:blipFill>
        <p:spPr bwMode="auto">
          <a:xfrm>
            <a:off x="3886200" y="5638800"/>
            <a:ext cx="1444625" cy="1219200"/>
          </a:xfrm>
          <a:prstGeom prst="rect">
            <a:avLst/>
          </a:prstGeom>
          <a:noFill/>
        </p:spPr>
      </p:pic>
      <p:pic>
        <p:nvPicPr>
          <p:cNvPr id="3104" name="Picture 32" descr="1 (1820)"/>
          <p:cNvPicPr>
            <a:picLocks noChangeAspect="1" noChangeArrowheads="1" noCrop="1"/>
          </p:cNvPicPr>
          <p:nvPr/>
        </p:nvPicPr>
        <p:blipFill>
          <a:blip r:embed="rId4" cstate="print"/>
          <a:srcRect/>
          <a:stretch>
            <a:fillRect/>
          </a:stretch>
        </p:blipFill>
        <p:spPr bwMode="auto">
          <a:xfrm>
            <a:off x="5867400" y="5638800"/>
            <a:ext cx="1444625" cy="1219200"/>
          </a:xfrm>
          <a:prstGeom prst="rect">
            <a:avLst/>
          </a:prstGeom>
          <a:noFill/>
        </p:spPr>
      </p:pic>
      <p:pic>
        <p:nvPicPr>
          <p:cNvPr id="3105" name="Picture 33" descr="1 (1820)"/>
          <p:cNvPicPr>
            <a:picLocks noChangeAspect="1" noChangeArrowheads="1" noCrop="1"/>
          </p:cNvPicPr>
          <p:nvPr/>
        </p:nvPicPr>
        <p:blipFill>
          <a:blip r:embed="rId4" cstate="print"/>
          <a:srcRect/>
          <a:stretch>
            <a:fillRect/>
          </a:stretch>
        </p:blipFill>
        <p:spPr bwMode="auto">
          <a:xfrm>
            <a:off x="7699375" y="5638800"/>
            <a:ext cx="1444625" cy="1219200"/>
          </a:xfrm>
          <a:prstGeom prst="rect">
            <a:avLst/>
          </a:prstGeom>
          <a:noFill/>
        </p:spPr>
      </p:pic>
      <p:grpSp>
        <p:nvGrpSpPr>
          <p:cNvPr id="3108" name="Group 36"/>
          <p:cNvGrpSpPr>
            <a:grpSpLocks/>
          </p:cNvGrpSpPr>
          <p:nvPr/>
        </p:nvGrpSpPr>
        <p:grpSpPr bwMode="auto">
          <a:xfrm>
            <a:off x="533400" y="1981200"/>
            <a:ext cx="7842250" cy="533400"/>
            <a:chOff x="336" y="1248"/>
            <a:chExt cx="4940" cy="336"/>
          </a:xfrm>
        </p:grpSpPr>
        <p:sp>
          <p:nvSpPr>
            <p:cNvPr id="3099" name="Text Box 27"/>
            <p:cNvSpPr txBox="1">
              <a:spLocks noChangeArrowheads="1"/>
            </p:cNvSpPr>
            <p:nvPr/>
          </p:nvSpPr>
          <p:spPr bwMode="auto">
            <a:xfrm>
              <a:off x="672" y="1296"/>
              <a:ext cx="4604" cy="231"/>
            </a:xfrm>
            <a:prstGeom prst="rect">
              <a:avLst/>
            </a:prstGeom>
            <a:noFill/>
            <a:ln w="9525">
              <a:noFill/>
              <a:miter lim="800000"/>
              <a:headEnd/>
              <a:tailEnd/>
            </a:ln>
            <a:effectLst/>
          </p:spPr>
          <p:txBody>
            <a:bodyPr wrap="none">
              <a:spAutoFit/>
            </a:bodyPr>
            <a:lstStyle/>
            <a:p>
              <a:r>
                <a:rPr lang="en-US" b="1">
                  <a:solidFill>
                    <a:srgbClr val="0033CC"/>
                  </a:solidFill>
                </a:rPr>
                <a:t>Những sự việc nào trong bài thể hiện quyền tối cao của nhà vua?</a:t>
              </a:r>
            </a:p>
          </p:txBody>
        </p:sp>
        <p:pic>
          <p:nvPicPr>
            <p:cNvPr id="3106" name="Picture 34" descr="1"/>
            <p:cNvPicPr>
              <a:picLocks noChangeAspect="1" noChangeArrowheads="1" noCrop="1"/>
            </p:cNvPicPr>
            <p:nvPr/>
          </p:nvPicPr>
          <p:blipFill>
            <a:blip r:embed="rId5" cstate="print"/>
            <a:srcRect/>
            <a:stretch>
              <a:fillRect/>
            </a:stretch>
          </p:blipFill>
          <p:spPr bwMode="auto">
            <a:xfrm>
              <a:off x="336" y="1248"/>
              <a:ext cx="228" cy="336"/>
            </a:xfrm>
            <a:prstGeom prst="rect">
              <a:avLst/>
            </a:prstGeom>
            <a:noFill/>
          </p:spPr>
        </p:pic>
      </p:grpSp>
      <p:grpSp>
        <p:nvGrpSpPr>
          <p:cNvPr id="3109" name="Group 37"/>
          <p:cNvGrpSpPr>
            <a:grpSpLocks/>
          </p:cNvGrpSpPr>
          <p:nvPr/>
        </p:nvGrpSpPr>
        <p:grpSpPr bwMode="auto">
          <a:xfrm>
            <a:off x="533400" y="2667000"/>
            <a:ext cx="6315075" cy="533400"/>
            <a:chOff x="336" y="1680"/>
            <a:chExt cx="3978" cy="336"/>
          </a:xfrm>
        </p:grpSpPr>
        <p:sp>
          <p:nvSpPr>
            <p:cNvPr id="3100" name="Text Box 28"/>
            <p:cNvSpPr txBox="1">
              <a:spLocks noChangeArrowheads="1"/>
            </p:cNvSpPr>
            <p:nvPr/>
          </p:nvSpPr>
          <p:spPr bwMode="auto">
            <a:xfrm>
              <a:off x="720" y="1776"/>
              <a:ext cx="3594" cy="231"/>
            </a:xfrm>
            <a:prstGeom prst="rect">
              <a:avLst/>
            </a:prstGeom>
            <a:noFill/>
            <a:ln w="9525">
              <a:noFill/>
              <a:miter lim="800000"/>
              <a:headEnd/>
              <a:tailEnd/>
            </a:ln>
            <a:effectLst/>
          </p:spPr>
          <p:txBody>
            <a:bodyPr wrap="none">
              <a:spAutoFit/>
            </a:bodyPr>
            <a:lstStyle/>
            <a:p>
              <a:r>
                <a:rPr lang="en-US" b="1">
                  <a:solidFill>
                    <a:srgbClr val="0033CC"/>
                  </a:solidFill>
                </a:rPr>
                <a:t>Bộ luật Hồng Đức có những nội dung cơ bản nào?</a:t>
              </a:r>
            </a:p>
          </p:txBody>
        </p:sp>
        <p:pic>
          <p:nvPicPr>
            <p:cNvPr id="3107" name="Picture 35" descr="2"/>
            <p:cNvPicPr>
              <a:picLocks noChangeAspect="1" noChangeArrowheads="1" noCrop="1"/>
            </p:cNvPicPr>
            <p:nvPr/>
          </p:nvPicPr>
          <p:blipFill>
            <a:blip r:embed="rId6" cstate="print"/>
            <a:srcRect/>
            <a:stretch>
              <a:fillRect/>
            </a:stretch>
          </p:blipFill>
          <p:spPr bwMode="auto">
            <a:xfrm>
              <a:off x="336" y="1680"/>
              <a:ext cx="288" cy="336"/>
            </a:xfrm>
            <a:prstGeom prst="rect">
              <a:avLst/>
            </a:prstGeom>
            <a:noFill/>
          </p:spPr>
        </p:pic>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000" fill="hold"/>
                                        <p:tgtEl>
                                          <p:spTgt spid="3076"/>
                                        </p:tgtEl>
                                        <p:attrNameLst>
                                          <p:attrName>r</p:attrName>
                                        </p:attrNameLst>
                                      </p:cBhvr>
                                    </p:animRot>
                                  </p:childTnLst>
                                  <p:subTnLst>
                                    <p:audio>
                                      <p:cMediaNode vol="81000">
                                        <p:cTn display="0" masterRel="sameClick">
                                          <p:stCondLst>
                                            <p:cond evt="begin" delay="0">
                                              <p:tn val="5"/>
                                            </p:cond>
                                          </p:stCondLst>
                                          <p:endCondLst>
                                            <p:cond evt="onStopAudio" delay="0">
                                              <p:tgtEl>
                                                <p:sldTgt/>
                                              </p:tgtEl>
                                            </p:cond>
                                          </p:endCondLst>
                                        </p:cTn>
                                        <p:tgtEl>
                                          <p:sndTgt r:embed="rId2" name="INTRO.WAV"/>
                                        </p:tgtEl>
                                      </p:cMediaNode>
                                    </p:audio>
                                  </p:sub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092"/>
                                        </p:tgtEl>
                                        <p:attrNameLst>
                                          <p:attrName>style.visibility</p:attrName>
                                        </p:attrNameLst>
                                      </p:cBhvr>
                                      <p:to>
                                        <p:strVal val="visible"/>
                                      </p:to>
                                    </p:set>
                                    <p:anim calcmode="lin" valueType="num">
                                      <p:cBhvr>
                                        <p:cTn id="11" dur="1000" fill="hold"/>
                                        <p:tgtEl>
                                          <p:spTgt spid="3092"/>
                                        </p:tgtEl>
                                        <p:attrNameLst>
                                          <p:attrName>ppt_x</p:attrName>
                                        </p:attrNameLst>
                                      </p:cBhvr>
                                      <p:tavLst>
                                        <p:tav tm="0">
                                          <p:val>
                                            <p:strVal val="#ppt_x-.2"/>
                                          </p:val>
                                        </p:tav>
                                        <p:tav tm="100000">
                                          <p:val>
                                            <p:strVal val="#ppt_x"/>
                                          </p:val>
                                        </p:tav>
                                      </p:tavLst>
                                    </p:anim>
                                    <p:anim calcmode="lin" valueType="num">
                                      <p:cBhvr>
                                        <p:cTn id="12" dur="1000" fill="hold"/>
                                        <p:tgtEl>
                                          <p:spTgt spid="309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092"/>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108"/>
                                        </p:tgtEl>
                                        <p:attrNameLst>
                                          <p:attrName>style.visibility</p:attrName>
                                        </p:attrNameLst>
                                      </p:cBhvr>
                                      <p:to>
                                        <p:strVal val="visible"/>
                                      </p:to>
                                    </p:set>
                                    <p:anim calcmode="lin" valueType="num">
                                      <p:cBhvr>
                                        <p:cTn id="18" dur="1000" fill="hold"/>
                                        <p:tgtEl>
                                          <p:spTgt spid="3108"/>
                                        </p:tgtEl>
                                        <p:attrNameLst>
                                          <p:attrName>ppt_x</p:attrName>
                                        </p:attrNameLst>
                                      </p:cBhvr>
                                      <p:tavLst>
                                        <p:tav tm="0">
                                          <p:val>
                                            <p:strVal val="#ppt_x-.2"/>
                                          </p:val>
                                        </p:tav>
                                        <p:tav tm="100000">
                                          <p:val>
                                            <p:strVal val="#ppt_x"/>
                                          </p:val>
                                        </p:tav>
                                      </p:tavLst>
                                    </p:anim>
                                    <p:anim calcmode="lin" valueType="num">
                                      <p:cBhvr>
                                        <p:cTn id="19" dur="1000" fill="hold"/>
                                        <p:tgtEl>
                                          <p:spTgt spid="310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10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3108"/>
                                        </p:tgtEl>
                                      </p:cBhvr>
                                    </p:animEffect>
                                    <p:set>
                                      <p:cBhvr>
                                        <p:cTn id="25" dur="1" fill="hold">
                                          <p:stCondLst>
                                            <p:cond delay="499"/>
                                          </p:stCondLst>
                                        </p:cTn>
                                        <p:tgtEl>
                                          <p:spTgt spid="310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109"/>
                                        </p:tgtEl>
                                        <p:attrNameLst>
                                          <p:attrName>style.visibility</p:attrName>
                                        </p:attrNameLst>
                                      </p:cBhvr>
                                      <p:to>
                                        <p:strVal val="visible"/>
                                      </p:to>
                                    </p:set>
                                    <p:anim calcmode="lin" valueType="num">
                                      <p:cBhvr additive="base">
                                        <p:cTn id="30" dur="500" fill="hold"/>
                                        <p:tgtEl>
                                          <p:spTgt spid="3109"/>
                                        </p:tgtEl>
                                        <p:attrNameLst>
                                          <p:attrName>ppt_x</p:attrName>
                                        </p:attrNameLst>
                                      </p:cBhvr>
                                      <p:tavLst>
                                        <p:tav tm="0">
                                          <p:val>
                                            <p:strVal val="0-#ppt_w/2"/>
                                          </p:val>
                                        </p:tav>
                                        <p:tav tm="100000">
                                          <p:val>
                                            <p:strVal val="#ppt_x"/>
                                          </p:val>
                                        </p:tav>
                                      </p:tavLst>
                                    </p:anim>
                                    <p:anim calcmode="lin" valueType="num">
                                      <p:cBhvr additive="base">
                                        <p:cTn id="31" dur="500" fill="hold"/>
                                        <p:tgtEl>
                                          <p:spTgt spid="310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xit" presetSubtype="0" fill="hold" nodeType="clickEffect">
                                  <p:stCondLst>
                                    <p:cond delay="0"/>
                                  </p:stCondLst>
                                  <p:childTnLst>
                                    <p:animEffect transition="out" filter="wipe(down)">
                                      <p:cBhvr>
                                        <p:cTn id="35" dur="180" accel="50000">
                                          <p:stCondLst>
                                            <p:cond delay="1820"/>
                                          </p:stCondLst>
                                        </p:cTn>
                                        <p:tgtEl>
                                          <p:spTgt spid="3109"/>
                                        </p:tgtEl>
                                      </p:cBhvr>
                                    </p:animEffect>
                                    <p:anim calcmode="lin" valueType="num">
                                      <p:cBhvr>
                                        <p:cTn id="36" dur="1822" tmFilter="0,0; 0.14,0.31; 0.43,0.73; 0.71,0.91; 1.0,1.0">
                                          <p:stCondLst>
                                            <p:cond delay="0"/>
                                          </p:stCondLst>
                                        </p:cTn>
                                        <p:tgtEl>
                                          <p:spTgt spid="3109"/>
                                        </p:tgtEl>
                                        <p:attrNameLst>
                                          <p:attrName>ppt_x</p:attrName>
                                        </p:attrNameLst>
                                      </p:cBhvr>
                                      <p:tavLst>
                                        <p:tav tm="0">
                                          <p:val>
                                            <p:strVal val="ppt_x"/>
                                          </p:val>
                                        </p:tav>
                                        <p:tav tm="100000">
                                          <p:val>
                                            <p:strVal val="#ppt_x+0.25"/>
                                          </p:val>
                                        </p:tav>
                                      </p:tavLst>
                                    </p:anim>
                                    <p:anim calcmode="lin" valueType="num">
                                      <p:cBhvr>
                                        <p:cTn id="37" dur="178">
                                          <p:stCondLst>
                                            <p:cond delay="1822"/>
                                          </p:stCondLst>
                                        </p:cTn>
                                        <p:tgtEl>
                                          <p:spTgt spid="3109"/>
                                        </p:tgtEl>
                                        <p:attrNameLst>
                                          <p:attrName>ppt_x</p:attrName>
                                        </p:attrNameLst>
                                      </p:cBhvr>
                                      <p:tavLst>
                                        <p:tav tm="0">
                                          <p:val>
                                            <p:strVal val="ppt_x"/>
                                          </p:val>
                                        </p:tav>
                                        <p:tav tm="100000">
                                          <p:val>
                                            <p:strVal val="ppt_x"/>
                                          </p:val>
                                        </p:tav>
                                      </p:tavLst>
                                    </p:anim>
                                    <p:anim calcmode="lin" valueType="num">
                                      <p:cBhvr>
                                        <p:cTn id="38" dur="664" tmFilter="0.0,0.0;0.25,0.07;0.50,0.2;0.75,0.467;1.0,1.0">
                                          <p:stCondLst>
                                            <p:cond delay="0"/>
                                          </p:stCondLst>
                                        </p:cTn>
                                        <p:tgtEl>
                                          <p:spTgt spid="310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9" dur="664" tmFilter="0, 0; 0.125,0.2665; 0.25,0.4; 0.375,0.465; 0.5,0.5;  0.625,0.535; 0.75,0.6; 0.875,0.7335; 1,1">
                                          <p:stCondLst>
                                            <p:cond delay="664"/>
                                          </p:stCondLst>
                                        </p:cTn>
                                        <p:tgtEl>
                                          <p:spTgt spid="310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0" dur="332" tmFilter="0, 0; 0.125,0.2665; 0.25,0.4; 0.375,0.465; 0.5,0.5;  0.625,0.535; 0.75,0.6; 0.875,0.7335; 1,1">
                                          <p:stCondLst>
                                            <p:cond delay="1324"/>
                                          </p:stCondLst>
                                        </p:cTn>
                                        <p:tgtEl>
                                          <p:spTgt spid="310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1" dur="164" tmFilter="0, 0; 0.125,0.2665; 0.25,0.4; 0.375,0.465; 0.5,0.5;  0.625,0.535; 0.75,0.6; 0.875,0.7335; 1,1">
                                          <p:stCondLst>
                                            <p:cond delay="1656"/>
                                          </p:stCondLst>
                                        </p:cTn>
                                        <p:tgtEl>
                                          <p:spTgt spid="310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2" dur="180" accel="50000">
                                          <p:stCondLst>
                                            <p:cond delay="1820"/>
                                          </p:stCondLst>
                                        </p:cTn>
                                        <p:tgtEl>
                                          <p:spTgt spid="3109"/>
                                        </p:tgtEl>
                                        <p:attrNameLst>
                                          <p:attrName>ppt_y</p:attrName>
                                        </p:attrNameLst>
                                      </p:cBhvr>
                                      <p:tavLst>
                                        <p:tav tm="0">
                                          <p:val>
                                            <p:strVal val="ppt_y"/>
                                          </p:val>
                                        </p:tav>
                                        <p:tav tm="100000">
                                          <p:val>
                                            <p:strVal val="ppt_y+ppt_h"/>
                                          </p:val>
                                        </p:tav>
                                      </p:tavLst>
                                    </p:anim>
                                    <p:animScale>
                                      <p:cBhvr>
                                        <p:cTn id="43" dur="26">
                                          <p:stCondLst>
                                            <p:cond delay="620"/>
                                          </p:stCondLst>
                                        </p:cTn>
                                        <p:tgtEl>
                                          <p:spTgt spid="3109"/>
                                        </p:tgtEl>
                                      </p:cBhvr>
                                      <p:to x="100000" y="60000"/>
                                    </p:animScale>
                                    <p:animScale>
                                      <p:cBhvr>
                                        <p:cTn id="44" dur="166" decel="50000">
                                          <p:stCondLst>
                                            <p:cond delay="646"/>
                                          </p:stCondLst>
                                        </p:cTn>
                                        <p:tgtEl>
                                          <p:spTgt spid="3109"/>
                                        </p:tgtEl>
                                      </p:cBhvr>
                                      <p:to x="100000" y="100000"/>
                                    </p:animScale>
                                    <p:animScale>
                                      <p:cBhvr>
                                        <p:cTn id="45" dur="26">
                                          <p:stCondLst>
                                            <p:cond delay="1312"/>
                                          </p:stCondLst>
                                        </p:cTn>
                                        <p:tgtEl>
                                          <p:spTgt spid="3109"/>
                                        </p:tgtEl>
                                      </p:cBhvr>
                                      <p:to x="100000" y="80000"/>
                                    </p:animScale>
                                    <p:animScale>
                                      <p:cBhvr>
                                        <p:cTn id="46" dur="166" decel="50000">
                                          <p:stCondLst>
                                            <p:cond delay="1338"/>
                                          </p:stCondLst>
                                        </p:cTn>
                                        <p:tgtEl>
                                          <p:spTgt spid="3109"/>
                                        </p:tgtEl>
                                      </p:cBhvr>
                                      <p:to x="100000" y="100000"/>
                                    </p:animScale>
                                    <p:animScale>
                                      <p:cBhvr>
                                        <p:cTn id="47" dur="26">
                                          <p:stCondLst>
                                            <p:cond delay="1642"/>
                                          </p:stCondLst>
                                        </p:cTn>
                                        <p:tgtEl>
                                          <p:spTgt spid="3109"/>
                                        </p:tgtEl>
                                      </p:cBhvr>
                                      <p:to x="100000" y="90000"/>
                                    </p:animScale>
                                    <p:animScale>
                                      <p:cBhvr>
                                        <p:cTn id="48" dur="166" decel="50000">
                                          <p:stCondLst>
                                            <p:cond delay="1668"/>
                                          </p:stCondLst>
                                        </p:cTn>
                                        <p:tgtEl>
                                          <p:spTgt spid="3109"/>
                                        </p:tgtEl>
                                      </p:cBhvr>
                                      <p:to x="100000" y="100000"/>
                                    </p:animScale>
                                    <p:animScale>
                                      <p:cBhvr>
                                        <p:cTn id="49" dur="26">
                                          <p:stCondLst>
                                            <p:cond delay="1808"/>
                                          </p:stCondLst>
                                        </p:cTn>
                                        <p:tgtEl>
                                          <p:spTgt spid="3109"/>
                                        </p:tgtEl>
                                      </p:cBhvr>
                                      <p:to x="100000" y="95000"/>
                                    </p:animScale>
                                    <p:animScale>
                                      <p:cBhvr>
                                        <p:cTn id="50" dur="166" decel="50000">
                                          <p:stCondLst>
                                            <p:cond delay="1834"/>
                                          </p:stCondLst>
                                        </p:cTn>
                                        <p:tgtEl>
                                          <p:spTgt spid="3109"/>
                                        </p:tgtEl>
                                      </p:cBhvr>
                                      <p:to x="100000" y="100000"/>
                                    </p:animScale>
                                    <p:set>
                                      <p:cBhvr>
                                        <p:cTn id="51" dur="1" fill="hold">
                                          <p:stCondLst>
                                            <p:cond delay="1999"/>
                                          </p:stCondLst>
                                        </p:cTn>
                                        <p:tgtEl>
                                          <p:spTgt spid="3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Bouquet"/>
          <p:cNvSpPr>
            <a:spLocks noChangeArrowheads="1"/>
          </p:cNvSpPr>
          <p:nvPr/>
        </p:nvSpPr>
        <p:spPr bwMode="auto">
          <a:xfrm>
            <a:off x="0" y="2819400"/>
            <a:ext cx="9144000" cy="4343400"/>
          </a:xfrm>
          <a:prstGeom prst="horizontalScroll">
            <a:avLst>
              <a:gd name="adj" fmla="val 12500"/>
            </a:avLst>
          </a:prstGeom>
          <a:blipFill dpi="0" rotWithShape="1">
            <a:blip r:embed="rId2"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23555" name="AutoShape 3"/>
          <p:cNvSpPr>
            <a:spLocks noChangeArrowheads="1"/>
          </p:cNvSpPr>
          <p:nvPr/>
        </p:nvSpPr>
        <p:spPr bwMode="auto">
          <a:xfrm>
            <a:off x="533400" y="1295400"/>
            <a:ext cx="8610600" cy="1676400"/>
          </a:xfrm>
          <a:prstGeom prst="flowChartAlternateProcess">
            <a:avLst/>
          </a:prstGeom>
          <a:gradFill rotWithShape="1">
            <a:gsLst>
              <a:gs pos="0">
                <a:srgbClr val="66FFFF"/>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23556" name="Rectangle 4"/>
          <p:cNvSpPr>
            <a:spLocks noGrp="1" noChangeArrowheads="1"/>
          </p:cNvSpPr>
          <p:nvPr>
            <p:ph type="title"/>
          </p:nvPr>
        </p:nvSpPr>
        <p:spPr>
          <a:xfrm>
            <a:off x="304800" y="1600200"/>
            <a:ext cx="8229600" cy="1143000"/>
          </a:xfrm>
        </p:spPr>
        <p:txBody>
          <a:bodyPr/>
          <a:lstStyle/>
          <a:p>
            <a:r>
              <a:rPr lang="en-US" sz="4000">
                <a:solidFill>
                  <a:srgbClr val="FF00FF"/>
                </a:solidFill>
              </a:rPr>
              <a:t>Qua bài học lịch sử này, em có suy nghĩ gì về giáo dục thời Hậu Lê?</a:t>
            </a:r>
          </a:p>
        </p:txBody>
      </p:sp>
      <p:sp>
        <p:nvSpPr>
          <p:cNvPr id="23557" name="Text Box 5"/>
          <p:cNvSpPr txBox="1">
            <a:spLocks noChangeArrowheads="1"/>
          </p:cNvSpPr>
          <p:nvPr/>
        </p:nvSpPr>
        <p:spPr bwMode="auto">
          <a:xfrm>
            <a:off x="685800" y="3886200"/>
            <a:ext cx="8458200" cy="2286000"/>
          </a:xfrm>
          <a:prstGeom prst="rect">
            <a:avLst/>
          </a:prstGeom>
          <a:noFill/>
          <a:ln w="9525">
            <a:noFill/>
            <a:miter lim="800000"/>
            <a:headEnd/>
            <a:tailEnd/>
          </a:ln>
          <a:effectLst/>
        </p:spPr>
        <p:txBody>
          <a:bodyPr>
            <a:spAutoFit/>
          </a:bodyPr>
          <a:lstStyle/>
          <a:p>
            <a:pPr>
              <a:spcBef>
                <a:spcPct val="50000"/>
              </a:spcBef>
            </a:pPr>
            <a:r>
              <a:rPr lang="en-US" sz="3200" b="1">
                <a:solidFill>
                  <a:srgbClr val="006600"/>
                </a:solidFill>
                <a:latin typeface="Times New Roman" pitchFamily="18" charset="0"/>
              </a:rPr>
              <a:t> Giáo dục thời Hậu Lê đã có nền nếp và quy củ.</a:t>
            </a:r>
          </a:p>
          <a:p>
            <a:pPr algn="just">
              <a:spcBef>
                <a:spcPct val="50000"/>
              </a:spcBef>
            </a:pPr>
            <a:r>
              <a:rPr lang="en-US" sz="3200" b="1">
                <a:solidFill>
                  <a:srgbClr val="006600"/>
                </a:solidFill>
                <a:latin typeface="Times New Roman" pitchFamily="18" charset="0"/>
              </a:rPr>
              <a:t>Trường học thời Hậu Lê nhằm đào tạo những người trung thành với chế độ phong kiến và nhân tài cho đất nước.</a:t>
            </a:r>
          </a:p>
        </p:txBody>
      </p:sp>
      <p:pic>
        <p:nvPicPr>
          <p:cNvPr id="23558" name="Picture 6" descr="Dau hoi"/>
          <p:cNvPicPr>
            <a:picLocks noChangeAspect="1" noChangeArrowheads="1" noCrop="1"/>
          </p:cNvPicPr>
          <p:nvPr/>
        </p:nvPicPr>
        <p:blipFill>
          <a:blip r:embed="rId3" cstate="print"/>
          <a:srcRect/>
          <a:stretch>
            <a:fillRect/>
          </a:stretch>
        </p:blipFill>
        <p:spPr bwMode="auto">
          <a:xfrm>
            <a:off x="0" y="1524000"/>
            <a:ext cx="533400" cy="762000"/>
          </a:xfrm>
          <a:prstGeom prst="rect">
            <a:avLst/>
          </a:prstGeom>
          <a:noFill/>
        </p:spPr>
      </p:pic>
      <p:sp>
        <p:nvSpPr>
          <p:cNvPr id="23562" name="WordArt 10"/>
          <p:cNvSpPr>
            <a:spLocks noChangeArrowheads="1" noChangeShapeType="1" noTextEdit="1"/>
          </p:cNvSpPr>
          <p:nvPr/>
        </p:nvSpPr>
        <p:spPr bwMode="auto">
          <a:xfrm>
            <a:off x="2057400" y="762000"/>
            <a:ext cx="5486400" cy="523875"/>
          </a:xfrm>
          <a:prstGeom prst="rect">
            <a:avLst/>
          </a:prstGeom>
        </p:spPr>
        <p:txBody>
          <a:bodyPr wrap="none" fromWordArt="1">
            <a:prstTxWarp prst="textPlain">
              <a:avLst>
                <a:gd name="adj" fmla="val 50000"/>
              </a:avLst>
            </a:prstTxWarp>
          </a:bodyPr>
          <a:lstStyle/>
          <a:p>
            <a:pPr algn="ctr"/>
            <a:r>
              <a:rPr lang="vi-VN" sz="3600" i="1" kern="10">
                <a:ln w="9525">
                  <a:pattFill prst="solidDmnd">
                    <a:fgClr>
                      <a:srgbClr val="FF0000"/>
                    </a:fgClr>
                    <a:bgClr>
                      <a:srgbClr val="FFFFFF"/>
                    </a:bgClr>
                  </a:pattFill>
                  <a:round/>
                  <a:headEnd/>
                  <a:tailEnd/>
                </a:ln>
                <a:solidFill>
                  <a:srgbClr val="FF0000"/>
                </a:solidFill>
                <a:effectLst>
                  <a:outerShdw dist="35921" dir="2700000" algn="ctr" rotWithShape="0">
                    <a:srgbClr val="808080">
                      <a:alpha val="80000"/>
                    </a:srgbClr>
                  </a:outerShdw>
                </a:effectLst>
                <a:latin typeface="Arial"/>
                <a:cs typeface="Arial"/>
              </a:rPr>
              <a:t>TRƯỜNG HỌC THỜI HẬU LÊ</a:t>
            </a:r>
            <a:endParaRPr lang="en-US" sz="3600" i="1" kern="10">
              <a:ln w="9525">
                <a:pattFill prst="solidDmnd">
                  <a:fgClr>
                    <a:srgbClr val="FF0000"/>
                  </a:fgClr>
                  <a:bgClr>
                    <a:srgbClr val="FFFFFF"/>
                  </a:bgClr>
                </a:pattFill>
                <a:round/>
                <a:headEnd/>
                <a:tailEnd/>
              </a:ln>
              <a:solidFill>
                <a:srgbClr val="FF0000"/>
              </a:solidFill>
              <a:effectLst>
                <a:outerShdw dist="35921" dir="2700000" algn="ctr" rotWithShape="0">
                  <a:srgbClr val="808080">
                    <a:alpha val="80000"/>
                  </a:srgbClr>
                </a:outerShdw>
              </a:effectLst>
              <a:latin typeface="Arial"/>
              <a:cs typeface="Arial"/>
            </a:endParaRPr>
          </a:p>
        </p:txBody>
      </p:sp>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CC00"/>
            </a:gs>
            <a:gs pos="100000">
              <a:srgbClr val="FFEBFA"/>
            </a:gs>
          </a:gsLst>
          <a:lin ang="5400000" scaled="1"/>
        </a:gradFill>
        <a:effectLst/>
      </p:bgPr>
    </p:bg>
    <p:spTree>
      <p:nvGrpSpPr>
        <p:cNvPr id="1" name=""/>
        <p:cNvGrpSpPr/>
        <p:nvPr/>
      </p:nvGrpSpPr>
      <p:grpSpPr>
        <a:xfrm>
          <a:off x="0" y="0"/>
          <a:ext cx="0" cy="0"/>
          <a:chOff x="0" y="0"/>
          <a:chExt cx="0" cy="0"/>
        </a:xfrm>
      </p:grpSpPr>
      <p:pic>
        <p:nvPicPr>
          <p:cNvPr id="35844" name="Picture 4" descr="cá"/>
          <p:cNvPicPr>
            <a:picLocks noChangeAspect="1" noChangeArrowheads="1" noCrop="1"/>
          </p:cNvPicPr>
          <p:nvPr/>
        </p:nvPicPr>
        <p:blipFill>
          <a:blip r:embed="rId2" cstate="print"/>
          <a:srcRect/>
          <a:stretch>
            <a:fillRect/>
          </a:stretch>
        </p:blipFill>
        <p:spPr bwMode="auto">
          <a:xfrm>
            <a:off x="6781800" y="1371600"/>
            <a:ext cx="1905000" cy="1295400"/>
          </a:xfrm>
          <a:prstGeom prst="rect">
            <a:avLst/>
          </a:prstGeom>
          <a:noFill/>
        </p:spPr>
      </p:pic>
      <p:pic>
        <p:nvPicPr>
          <p:cNvPr id="35845" name="Picture 5" descr="co"/>
          <p:cNvPicPr>
            <a:picLocks noChangeAspect="1" noChangeArrowheads="1" noCrop="1"/>
          </p:cNvPicPr>
          <p:nvPr/>
        </p:nvPicPr>
        <p:blipFill>
          <a:blip r:embed="rId3" cstate="print"/>
          <a:srcRect/>
          <a:stretch>
            <a:fillRect/>
          </a:stretch>
        </p:blipFill>
        <p:spPr bwMode="auto">
          <a:xfrm>
            <a:off x="533400" y="1600200"/>
            <a:ext cx="1371600" cy="904875"/>
          </a:xfrm>
          <a:prstGeom prst="rect">
            <a:avLst/>
          </a:prstGeom>
          <a:noFill/>
        </p:spPr>
      </p:pic>
      <p:sp>
        <p:nvSpPr>
          <p:cNvPr id="35842" name="WordArt 2" descr="Picture"/>
          <p:cNvSpPr>
            <a:spLocks noChangeArrowheads="1" noChangeShapeType="1" noTextEdit="1"/>
          </p:cNvSpPr>
          <p:nvPr/>
        </p:nvSpPr>
        <p:spPr bwMode="auto">
          <a:xfrm>
            <a:off x="2362200" y="228600"/>
            <a:ext cx="3962400" cy="838200"/>
          </a:xfrm>
          <a:prstGeom prst="rect">
            <a:avLst/>
          </a:prstGeom>
        </p:spPr>
        <p:txBody>
          <a:bodyPr wrap="none" fromWordArt="1">
            <a:prstTxWarp prst="textPlain">
              <a:avLst>
                <a:gd name="adj" fmla="val 50000"/>
              </a:avLst>
            </a:prstTxWarp>
          </a:bodyPr>
          <a:lstStyle/>
          <a:p>
            <a:pPr algn="ctr"/>
            <a:r>
              <a:rPr lang="vi-VN" sz="3600" i="1" kern="10">
                <a:ln w="9525">
                  <a:solidFill>
                    <a:srgbClr val="FFFF00"/>
                  </a:solidFill>
                  <a:round/>
                  <a:headEnd/>
                  <a:tailEnd/>
                </a:ln>
                <a:blipFill dpi="0" rotWithShape="1">
                  <a:blip r:embed="rId4"/>
                  <a:srcRect/>
                  <a:stretch>
                    <a:fillRect/>
                  </a:stretch>
                </a:blipFill>
                <a:effectLst>
                  <a:outerShdw dist="35921" dir="2700000" algn="ctr" rotWithShape="0">
                    <a:srgbClr val="808080">
                      <a:alpha val="80000"/>
                    </a:srgbClr>
                  </a:outerShdw>
                </a:effectLst>
                <a:latin typeface="Arial"/>
                <a:cs typeface="Arial"/>
              </a:rPr>
              <a:t>TRÒ CHƠI</a:t>
            </a:r>
            <a:endParaRPr lang="en-US" sz="3600" i="1" kern="10">
              <a:ln w="9525">
                <a:solidFill>
                  <a:srgbClr val="FFFF00"/>
                </a:solidFill>
                <a:round/>
                <a:headEnd/>
                <a:tailEnd/>
              </a:ln>
              <a:blipFill dpi="0" rotWithShape="1">
                <a:blip r:embed="rId4"/>
                <a:srcRect/>
                <a:stretch>
                  <a:fillRect/>
                </a:stretch>
              </a:blipFill>
              <a:effectLst>
                <a:outerShdw dist="35921" dir="2700000" algn="ctr" rotWithShape="0">
                  <a:srgbClr val="808080">
                    <a:alpha val="80000"/>
                  </a:srgbClr>
                </a:outerShdw>
              </a:effectLst>
              <a:latin typeface="Arial"/>
              <a:cs typeface="Arial"/>
            </a:endParaRPr>
          </a:p>
        </p:txBody>
      </p:sp>
      <p:sp>
        <p:nvSpPr>
          <p:cNvPr id="35851" name="WordArt 11"/>
          <p:cNvSpPr>
            <a:spLocks noChangeArrowheads="1" noChangeShapeType="1" noTextEdit="1"/>
          </p:cNvSpPr>
          <p:nvPr/>
        </p:nvSpPr>
        <p:spPr bwMode="auto">
          <a:xfrm>
            <a:off x="3733800" y="1828800"/>
            <a:ext cx="1343025" cy="5238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00FF"/>
                </a:solidFill>
                <a:effectLst>
                  <a:outerShdw dist="45791" dir="2021404" algn="ctr" rotWithShape="0">
                    <a:srgbClr val="B2B2B2">
                      <a:alpha val="80000"/>
                    </a:srgbClr>
                  </a:outerShdw>
                </a:effectLst>
                <a:latin typeface="Times New Roman"/>
                <a:cs typeface="Times New Roman"/>
              </a:rPr>
              <a:t>CÂU 2</a:t>
            </a:r>
          </a:p>
        </p:txBody>
      </p:sp>
      <p:sp>
        <p:nvSpPr>
          <p:cNvPr id="35856" name="WordArt 16" descr="Brown marble"/>
          <p:cNvSpPr>
            <a:spLocks noChangeArrowheads="1" noChangeShapeType="1" noTextEdit="1"/>
          </p:cNvSpPr>
          <p:nvPr/>
        </p:nvSpPr>
        <p:spPr bwMode="auto">
          <a:xfrm>
            <a:off x="6858000" y="1752600"/>
            <a:ext cx="1343025" cy="5238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blipFill dpi="0" rotWithShape="1">
                  <a:blip r:embed="rId5"/>
                  <a:srcRect/>
                  <a:tile tx="0" ty="0" sx="100000" sy="100000" flip="none" algn="tl"/>
                </a:blipFill>
                <a:effectLst>
                  <a:outerShdw dist="45791" dir="2021404" algn="ctr" rotWithShape="0">
                    <a:srgbClr val="B2B2B2">
                      <a:alpha val="80000"/>
                    </a:srgbClr>
                  </a:outerShdw>
                </a:effectLst>
                <a:latin typeface="Times New Roman"/>
                <a:cs typeface="Times New Roman"/>
              </a:rPr>
              <a:t>CÂU 3</a:t>
            </a:r>
          </a:p>
        </p:txBody>
      </p:sp>
      <p:grpSp>
        <p:nvGrpSpPr>
          <p:cNvPr id="35858" name="Group 18"/>
          <p:cNvGrpSpPr>
            <a:grpSpLocks/>
          </p:cNvGrpSpPr>
          <p:nvPr/>
        </p:nvGrpSpPr>
        <p:grpSpPr bwMode="auto">
          <a:xfrm>
            <a:off x="381000" y="1676400"/>
            <a:ext cx="8001000" cy="3482975"/>
            <a:chOff x="336" y="864"/>
            <a:chExt cx="5040" cy="1692"/>
          </a:xfrm>
        </p:grpSpPr>
        <p:sp>
          <p:nvSpPr>
            <p:cNvPr id="35850" name="WordArt 10"/>
            <p:cNvSpPr>
              <a:spLocks noChangeArrowheads="1" noChangeShapeType="1" noTextEdit="1"/>
            </p:cNvSpPr>
            <p:nvPr/>
          </p:nvSpPr>
          <p:spPr bwMode="auto">
            <a:xfrm>
              <a:off x="432" y="864"/>
              <a:ext cx="846" cy="33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E71985"/>
                  </a:solidFill>
                  <a:effectLst>
                    <a:outerShdw dist="45791" dir="2021404" algn="ctr" rotWithShape="0">
                      <a:srgbClr val="B2B2B2">
                        <a:alpha val="80000"/>
                      </a:srgbClr>
                    </a:outerShdw>
                  </a:effectLst>
                  <a:latin typeface="Times New Roman"/>
                  <a:cs typeface="Times New Roman"/>
                </a:rPr>
                <a:t>CÂU 1</a:t>
              </a:r>
            </a:p>
          </p:txBody>
        </p:sp>
        <p:sp>
          <p:nvSpPr>
            <p:cNvPr id="35857" name="Text Box 17" descr="Bouquet"/>
            <p:cNvSpPr txBox="1">
              <a:spLocks noChangeArrowheads="1"/>
            </p:cNvSpPr>
            <p:nvPr/>
          </p:nvSpPr>
          <p:spPr bwMode="auto">
            <a:xfrm>
              <a:off x="336" y="2304"/>
              <a:ext cx="5040" cy="252"/>
            </a:xfrm>
            <a:prstGeom prst="rect">
              <a:avLst/>
            </a:prstGeom>
            <a:blipFill dpi="0" rotWithShape="1">
              <a:blip r:embed="rId6" cstate="print"/>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0033CC"/>
                  </a:solidFill>
                </a:rPr>
                <a:t>Nhà Hậu lê đã tổ chức trường học như thế nào?</a:t>
              </a:r>
            </a:p>
          </p:txBody>
        </p:sp>
      </p:grpSp>
      <p:sp>
        <p:nvSpPr>
          <p:cNvPr id="35860" name="Text Box 20"/>
          <p:cNvSpPr txBox="1">
            <a:spLocks noChangeArrowheads="1"/>
          </p:cNvSpPr>
          <p:nvPr/>
        </p:nvSpPr>
        <p:spPr bwMode="auto">
          <a:xfrm>
            <a:off x="457200" y="3352800"/>
            <a:ext cx="7620000" cy="822325"/>
          </a:xfrm>
          <a:prstGeom prst="rect">
            <a:avLst/>
          </a:prstGeom>
          <a:solidFill>
            <a:srgbClr val="FF00FF"/>
          </a:solidFill>
          <a:ln w="9525">
            <a:noFill/>
            <a:miter lim="800000"/>
            <a:headEnd/>
            <a:tailEnd/>
          </a:ln>
          <a:effectLst/>
        </p:spPr>
        <p:txBody>
          <a:bodyPr>
            <a:spAutoFit/>
          </a:bodyPr>
          <a:lstStyle/>
          <a:p>
            <a:pPr>
              <a:spcBef>
                <a:spcPct val="50000"/>
              </a:spcBef>
            </a:pPr>
            <a:r>
              <a:rPr lang="en-US" sz="2400">
                <a:solidFill>
                  <a:schemeClr val="bg1"/>
                </a:solidFill>
              </a:rPr>
              <a:t>Dưới thời Hậu lê những ai được học trong trường Quốc Tử Giám ?</a:t>
            </a:r>
          </a:p>
        </p:txBody>
      </p:sp>
      <p:sp>
        <p:nvSpPr>
          <p:cNvPr id="35876" name="Text Box 36" descr="Stationery"/>
          <p:cNvSpPr txBox="1">
            <a:spLocks noChangeArrowheads="1"/>
          </p:cNvSpPr>
          <p:nvPr/>
        </p:nvSpPr>
        <p:spPr bwMode="auto">
          <a:xfrm>
            <a:off x="381000" y="5257800"/>
            <a:ext cx="7620000" cy="457200"/>
          </a:xfrm>
          <a:prstGeom prst="rect">
            <a:avLst/>
          </a:prstGeom>
          <a:blipFill dpi="0" rotWithShape="1">
            <a:blip r:embed="rId7" cstate="print"/>
            <a:srcRect/>
            <a:tile tx="0" ty="0" sx="100000" sy="100000" flip="none" algn="tl"/>
          </a:blipFill>
          <a:ln w="9525">
            <a:noFill/>
            <a:miter lim="800000"/>
            <a:headEnd/>
            <a:tailEnd/>
          </a:ln>
          <a:effectLst/>
        </p:spPr>
        <p:txBody>
          <a:bodyPr>
            <a:spAutoFit/>
          </a:bodyPr>
          <a:lstStyle/>
          <a:p>
            <a:pPr>
              <a:spcBef>
                <a:spcPct val="50000"/>
              </a:spcBef>
            </a:pPr>
            <a:r>
              <a:rPr lang="en-US" sz="2400" b="1">
                <a:solidFill>
                  <a:srgbClr val="0033CC"/>
                </a:solidFill>
              </a:rPr>
              <a:t>Nội dung học tập và thi cử dưới thời Hậu Lê là gì ?</a:t>
            </a:r>
          </a:p>
        </p:txBody>
      </p:sp>
      <p:pic>
        <p:nvPicPr>
          <p:cNvPr id="35878" name="Picture 6" descr="Bellcoll"/>
          <p:cNvPicPr>
            <a:picLocks noChangeAspect="1" noChangeArrowheads="1" noCrop="1"/>
          </p:cNvPicPr>
          <p:nvPr/>
        </p:nvPicPr>
        <p:blipFill>
          <a:blip r:embed="rId8" cstate="print"/>
          <a:srcRect/>
          <a:stretch>
            <a:fillRect/>
          </a:stretch>
        </p:blipFill>
        <p:spPr bwMode="auto">
          <a:xfrm>
            <a:off x="3810000" y="1447800"/>
            <a:ext cx="1143000" cy="1143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5845"/>
                                        </p:tgtEl>
                                      </p:cBhvr>
                                    </p:animEffect>
                                    <p:set>
                                      <p:cBhvr>
                                        <p:cTn id="7" dur="1" fill="hold">
                                          <p:stCondLst>
                                            <p:cond delay="499"/>
                                          </p:stCondLst>
                                        </p:cTn>
                                        <p:tgtEl>
                                          <p:spTgt spid="35845"/>
                                        </p:tgtEl>
                                        <p:attrNameLst>
                                          <p:attrName>style.visibility</p:attrName>
                                        </p:attrNameLst>
                                      </p:cBhvr>
                                      <p:to>
                                        <p:strVal val="hidden"/>
                                      </p:to>
                                    </p:set>
                                  </p:childTnLst>
                                </p:cTn>
                              </p:par>
                            </p:childTnLst>
                          </p:cTn>
                        </p:par>
                        <p:par>
                          <p:cTn id="8" fill="hold">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35858"/>
                                        </p:tgtEl>
                                        <p:attrNameLst>
                                          <p:attrName>style.visibility</p:attrName>
                                        </p:attrNameLst>
                                      </p:cBhvr>
                                      <p:to>
                                        <p:strVal val="visible"/>
                                      </p:to>
                                    </p:set>
                                    <p:anim calcmode="lin" valueType="num">
                                      <p:cBhvr>
                                        <p:cTn id="11" dur="1000" fill="hold"/>
                                        <p:tgtEl>
                                          <p:spTgt spid="35858"/>
                                        </p:tgtEl>
                                        <p:attrNameLst>
                                          <p:attrName>ppt_w</p:attrName>
                                        </p:attrNameLst>
                                      </p:cBhvr>
                                      <p:tavLst>
                                        <p:tav tm="0">
                                          <p:val>
                                            <p:fltVal val="0"/>
                                          </p:val>
                                        </p:tav>
                                        <p:tav tm="100000">
                                          <p:val>
                                            <p:strVal val="#ppt_w"/>
                                          </p:val>
                                        </p:tav>
                                      </p:tavLst>
                                    </p:anim>
                                    <p:anim calcmode="lin" valueType="num">
                                      <p:cBhvr>
                                        <p:cTn id="12" dur="1000" fill="hold"/>
                                        <p:tgtEl>
                                          <p:spTgt spid="35858"/>
                                        </p:tgtEl>
                                        <p:attrNameLst>
                                          <p:attrName>ppt_h</p:attrName>
                                        </p:attrNameLst>
                                      </p:cBhvr>
                                      <p:tavLst>
                                        <p:tav tm="0">
                                          <p:val>
                                            <p:fltVal val="0"/>
                                          </p:val>
                                        </p:tav>
                                        <p:tav tm="100000">
                                          <p:val>
                                            <p:strVal val="#ppt_h"/>
                                          </p:val>
                                        </p:tav>
                                      </p:tavLst>
                                    </p:anim>
                                    <p:anim calcmode="lin" valueType="num">
                                      <p:cBhvr>
                                        <p:cTn id="13" dur="1000" fill="hold"/>
                                        <p:tgtEl>
                                          <p:spTgt spid="35858"/>
                                        </p:tgtEl>
                                        <p:attrNameLst>
                                          <p:attrName>style.rotation</p:attrName>
                                        </p:attrNameLst>
                                      </p:cBhvr>
                                      <p:tavLst>
                                        <p:tav tm="0">
                                          <p:val>
                                            <p:fltVal val="90"/>
                                          </p:val>
                                        </p:tav>
                                        <p:tav tm="100000">
                                          <p:val>
                                            <p:fltVal val="0"/>
                                          </p:val>
                                        </p:tav>
                                      </p:tavLst>
                                    </p:anim>
                                    <p:animEffect transition="in" filter="fade">
                                      <p:cBhvr>
                                        <p:cTn id="14" dur="1000"/>
                                        <p:tgtEl>
                                          <p:spTgt spid="3585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35878"/>
                                        </p:tgtEl>
                                      </p:cBhvr>
                                    </p:animEffect>
                                    <p:set>
                                      <p:cBhvr>
                                        <p:cTn id="19" dur="1" fill="hold">
                                          <p:stCondLst>
                                            <p:cond delay="499"/>
                                          </p:stCondLst>
                                        </p:cTn>
                                        <p:tgtEl>
                                          <p:spTgt spid="35878"/>
                                        </p:tgtEl>
                                        <p:attrNameLst>
                                          <p:attrName>style.visibility</p:attrName>
                                        </p:attrNameLst>
                                      </p:cBhvr>
                                      <p:to>
                                        <p:strVal val="hidden"/>
                                      </p:to>
                                    </p:set>
                                  </p:childTnLst>
                                </p:cTn>
                              </p:par>
                            </p:childTnLst>
                          </p:cTn>
                        </p:par>
                        <p:par>
                          <p:cTn id="20" fill="hold">
                            <p:stCondLst>
                              <p:cond delay="500"/>
                            </p:stCondLst>
                            <p:childTnLst>
                              <p:par>
                                <p:cTn id="21" presetID="29" presetClass="entr" presetSubtype="0" fill="hold" grpId="0" nodeType="afterEffect">
                                  <p:stCondLst>
                                    <p:cond delay="0"/>
                                  </p:stCondLst>
                                  <p:childTnLst>
                                    <p:set>
                                      <p:cBhvr>
                                        <p:cTn id="22" dur="1" fill="hold">
                                          <p:stCondLst>
                                            <p:cond delay="0"/>
                                          </p:stCondLst>
                                        </p:cTn>
                                        <p:tgtEl>
                                          <p:spTgt spid="35851"/>
                                        </p:tgtEl>
                                        <p:attrNameLst>
                                          <p:attrName>style.visibility</p:attrName>
                                        </p:attrNameLst>
                                      </p:cBhvr>
                                      <p:to>
                                        <p:strVal val="visible"/>
                                      </p:to>
                                    </p:set>
                                    <p:anim calcmode="lin" valueType="num">
                                      <p:cBhvr>
                                        <p:cTn id="23" dur="1000" fill="hold"/>
                                        <p:tgtEl>
                                          <p:spTgt spid="35851"/>
                                        </p:tgtEl>
                                        <p:attrNameLst>
                                          <p:attrName>ppt_x</p:attrName>
                                        </p:attrNameLst>
                                      </p:cBhvr>
                                      <p:tavLst>
                                        <p:tav tm="0">
                                          <p:val>
                                            <p:strVal val="#ppt_x-.2"/>
                                          </p:val>
                                        </p:tav>
                                        <p:tav tm="100000">
                                          <p:val>
                                            <p:strVal val="#ppt_x"/>
                                          </p:val>
                                        </p:tav>
                                      </p:tavLst>
                                    </p:anim>
                                    <p:anim calcmode="lin" valueType="num">
                                      <p:cBhvr>
                                        <p:cTn id="24" dur="1000" fill="hold"/>
                                        <p:tgtEl>
                                          <p:spTgt spid="3585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5851"/>
                                        </p:tgtEl>
                                      </p:cBhvr>
                                    </p:animEffect>
                                  </p:childTnLst>
                                </p:cTn>
                              </p:par>
                            </p:childTnLst>
                          </p:cTn>
                        </p:par>
                        <p:par>
                          <p:cTn id="26" fill="hold">
                            <p:stCondLst>
                              <p:cond delay="150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35860"/>
                                        </p:tgtEl>
                                        <p:attrNameLst>
                                          <p:attrName>style.visibility</p:attrName>
                                        </p:attrNameLst>
                                      </p:cBhvr>
                                      <p:to>
                                        <p:strVal val="visible"/>
                                      </p:to>
                                    </p:set>
                                    <p:anim calcmode="lin" valueType="num">
                                      <p:cBhvr>
                                        <p:cTn id="29" dur="1000" fill="hold"/>
                                        <p:tgtEl>
                                          <p:spTgt spid="35860"/>
                                        </p:tgtEl>
                                        <p:attrNameLst>
                                          <p:attrName>ppt_w</p:attrName>
                                        </p:attrNameLst>
                                      </p:cBhvr>
                                      <p:tavLst>
                                        <p:tav tm="0">
                                          <p:val>
                                            <p:fltVal val="0"/>
                                          </p:val>
                                        </p:tav>
                                        <p:tav tm="100000">
                                          <p:val>
                                            <p:strVal val="#ppt_w"/>
                                          </p:val>
                                        </p:tav>
                                      </p:tavLst>
                                    </p:anim>
                                    <p:anim calcmode="lin" valueType="num">
                                      <p:cBhvr>
                                        <p:cTn id="30" dur="1000" fill="hold"/>
                                        <p:tgtEl>
                                          <p:spTgt spid="35860"/>
                                        </p:tgtEl>
                                        <p:attrNameLst>
                                          <p:attrName>ppt_h</p:attrName>
                                        </p:attrNameLst>
                                      </p:cBhvr>
                                      <p:tavLst>
                                        <p:tav tm="0">
                                          <p:val>
                                            <p:fltVal val="0"/>
                                          </p:val>
                                        </p:tav>
                                        <p:tav tm="100000">
                                          <p:val>
                                            <p:strVal val="#ppt_h"/>
                                          </p:val>
                                        </p:tav>
                                      </p:tavLst>
                                    </p:anim>
                                    <p:anim calcmode="lin" valueType="num">
                                      <p:cBhvr>
                                        <p:cTn id="31" dur="1000" fill="hold"/>
                                        <p:tgtEl>
                                          <p:spTgt spid="35860"/>
                                        </p:tgtEl>
                                        <p:attrNameLst>
                                          <p:attrName>style.rotation</p:attrName>
                                        </p:attrNameLst>
                                      </p:cBhvr>
                                      <p:tavLst>
                                        <p:tav tm="0">
                                          <p:val>
                                            <p:fltVal val="90"/>
                                          </p:val>
                                        </p:tav>
                                        <p:tav tm="100000">
                                          <p:val>
                                            <p:fltVal val="0"/>
                                          </p:val>
                                        </p:tav>
                                      </p:tavLst>
                                    </p:anim>
                                    <p:animEffect transition="in" filter="fade">
                                      <p:cBhvr>
                                        <p:cTn id="32" dur="1000"/>
                                        <p:tgtEl>
                                          <p:spTgt spid="3586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35844"/>
                                        </p:tgtEl>
                                      </p:cBhvr>
                                    </p:animEffect>
                                    <p:set>
                                      <p:cBhvr>
                                        <p:cTn id="37" dur="1" fill="hold">
                                          <p:stCondLst>
                                            <p:cond delay="499"/>
                                          </p:stCondLst>
                                        </p:cTn>
                                        <p:tgtEl>
                                          <p:spTgt spid="35844"/>
                                        </p:tgtEl>
                                        <p:attrNameLst>
                                          <p:attrName>style.visibility</p:attrName>
                                        </p:attrNameLst>
                                      </p:cBhvr>
                                      <p:to>
                                        <p:strVal val="hidden"/>
                                      </p:to>
                                    </p:se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35856"/>
                                        </p:tgtEl>
                                        <p:attrNameLst>
                                          <p:attrName>style.visibility</p:attrName>
                                        </p:attrNameLst>
                                      </p:cBhvr>
                                      <p:to>
                                        <p:strVal val="visible"/>
                                      </p:to>
                                    </p:set>
                                    <p:animEffect transition="in" filter="slide(fromBottom)">
                                      <p:cBhvr>
                                        <p:cTn id="41" dur="500"/>
                                        <p:tgtEl>
                                          <p:spTgt spid="35856"/>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35876"/>
                                        </p:tgtEl>
                                        <p:attrNameLst>
                                          <p:attrName>style.visibility</p:attrName>
                                        </p:attrNameLst>
                                      </p:cBhvr>
                                      <p:to>
                                        <p:strVal val="visible"/>
                                      </p:to>
                                    </p:set>
                                    <p:animEffect transition="in" filter="wipe(down)">
                                      <p:cBhvr>
                                        <p:cTn id="45" dur="500"/>
                                        <p:tgtEl>
                                          <p:spTgt spid="3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animBg="1"/>
      <p:bldP spid="35856" grpId="0" animBg="1"/>
      <p:bldP spid="35860" grpId="0" animBg="1"/>
      <p:bldP spid="358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pSp>
        <p:nvGrpSpPr>
          <p:cNvPr id="27652" name="Group 4"/>
          <p:cNvGrpSpPr>
            <a:grpSpLocks/>
          </p:cNvGrpSpPr>
          <p:nvPr/>
        </p:nvGrpSpPr>
        <p:grpSpPr bwMode="auto">
          <a:xfrm>
            <a:off x="1066800" y="0"/>
            <a:ext cx="7543800" cy="6553200"/>
            <a:chOff x="5760" y="-144"/>
            <a:chExt cx="4752" cy="4128"/>
          </a:xfrm>
        </p:grpSpPr>
        <p:sp>
          <p:nvSpPr>
            <p:cNvPr id="27653" name="AutoShape 5"/>
            <p:cNvSpPr>
              <a:spLocks noChangeArrowheads="1"/>
            </p:cNvSpPr>
            <p:nvPr/>
          </p:nvSpPr>
          <p:spPr bwMode="auto">
            <a:xfrm>
              <a:off x="5760" y="1104"/>
              <a:ext cx="4752" cy="2880"/>
            </a:xfrm>
            <a:prstGeom prst="horizontalScroll">
              <a:avLst>
                <a:gd name="adj" fmla="val 12500"/>
              </a:avLst>
            </a:prstGeom>
            <a:gradFill rotWithShape="1">
              <a:gsLst>
                <a:gs pos="0">
                  <a:srgbClr val="00CC00"/>
                </a:gs>
                <a:gs pos="50000">
                  <a:srgbClr val="FFFFCC"/>
                </a:gs>
                <a:gs pos="100000">
                  <a:srgbClr val="00CC00"/>
                </a:gs>
              </a:gsLst>
              <a:lin ang="5400000" scaled="1"/>
            </a:gradFill>
            <a:ln w="57150">
              <a:solidFill>
                <a:srgbClr val="FF0066"/>
              </a:solidFill>
              <a:round/>
              <a:headEnd/>
              <a:tailEnd/>
            </a:ln>
            <a:effectLst/>
          </p:spPr>
          <p:txBody>
            <a:bodyPr wrap="none" anchor="ctr"/>
            <a:lstStyle/>
            <a:p>
              <a:r>
                <a:rPr lang="en-US" sz="2800" b="1">
                  <a:solidFill>
                    <a:srgbClr val="3333FF"/>
                  </a:solidFill>
                  <a:latin typeface=".VnTimeH" pitchFamily="34" charset="0"/>
                </a:rPr>
                <a:t>	H­íng dÉn häc ë nhµ.</a:t>
              </a:r>
            </a:p>
            <a:p>
              <a:pPr>
                <a:buFontTx/>
                <a:buBlip>
                  <a:blip r:embed="rId3"/>
                </a:buBlip>
              </a:pPr>
              <a:r>
                <a:rPr lang="en-US" sz="3000">
                  <a:solidFill>
                    <a:srgbClr val="3333FF"/>
                  </a:solidFill>
                  <a:latin typeface=".VnTime" pitchFamily="34" charset="0"/>
                </a:rPr>
                <a:t>Häc bµi cò vµ ®äc tr­íc néi dung bµi 19.</a:t>
              </a:r>
            </a:p>
            <a:p>
              <a:pPr>
                <a:buFontTx/>
                <a:buBlip>
                  <a:blip r:embed="rId3"/>
                </a:buBlip>
              </a:pPr>
              <a:r>
                <a:rPr lang="en-US" sz="3000">
                  <a:solidFill>
                    <a:srgbClr val="3333FF"/>
                  </a:solidFill>
                  <a:latin typeface=".VnTime" pitchFamily="34" charset="0"/>
                </a:rPr>
                <a:t> S­u tÇm tranh ¶nh vÒ v¨n häc, khoa häc</a:t>
              </a:r>
            </a:p>
            <a:p>
              <a:r>
                <a:rPr lang="en-US" sz="3000">
                  <a:solidFill>
                    <a:srgbClr val="3333FF"/>
                  </a:solidFill>
                  <a:latin typeface=".VnTime" pitchFamily="34" charset="0"/>
                </a:rPr>
                <a:t> thêi HËu Lª.</a:t>
              </a:r>
            </a:p>
          </p:txBody>
        </p:sp>
        <p:pic>
          <p:nvPicPr>
            <p:cNvPr id="27654" name="Picture 6" descr="TWEETY"/>
            <p:cNvPicPr>
              <a:picLocks noChangeAspect="1" noChangeArrowheads="1" noCrop="1"/>
            </p:cNvPicPr>
            <p:nvPr/>
          </p:nvPicPr>
          <p:blipFill>
            <a:blip r:embed="rId4" cstate="print"/>
            <a:srcRect/>
            <a:stretch>
              <a:fillRect/>
            </a:stretch>
          </p:blipFill>
          <p:spPr bwMode="auto">
            <a:xfrm>
              <a:off x="7488" y="-144"/>
              <a:ext cx="1824" cy="1200"/>
            </a:xfrm>
            <a:prstGeom prst="rect">
              <a:avLst/>
            </a:prstGeom>
            <a:noFill/>
            <a:ln w="9525">
              <a:noFill/>
              <a:miter lim="800000"/>
              <a:headEnd/>
              <a:tailEnd/>
            </a:ln>
            <a:effectLst/>
          </p:spPr>
        </p:pic>
        <p:sp>
          <p:nvSpPr>
            <p:cNvPr id="27655" name="Line 7"/>
            <p:cNvSpPr>
              <a:spLocks noChangeShapeType="1"/>
            </p:cNvSpPr>
            <p:nvPr/>
          </p:nvSpPr>
          <p:spPr bwMode="auto">
            <a:xfrm flipV="1">
              <a:off x="6000" y="624"/>
              <a:ext cx="2016" cy="816"/>
            </a:xfrm>
            <a:prstGeom prst="line">
              <a:avLst/>
            </a:prstGeom>
            <a:noFill/>
            <a:ln w="57150">
              <a:solidFill>
                <a:srgbClr val="990099"/>
              </a:solidFill>
              <a:round/>
              <a:headEnd/>
              <a:tailEnd/>
            </a:ln>
            <a:effectLst/>
          </p:spPr>
          <p:txBody>
            <a:bodyPr/>
            <a:lstStyle/>
            <a:p>
              <a:endParaRPr lang="en-US"/>
            </a:p>
          </p:txBody>
        </p:sp>
        <p:sp>
          <p:nvSpPr>
            <p:cNvPr id="27656" name="Line 8"/>
            <p:cNvSpPr>
              <a:spLocks noChangeShapeType="1"/>
            </p:cNvSpPr>
            <p:nvPr/>
          </p:nvSpPr>
          <p:spPr bwMode="auto">
            <a:xfrm flipH="1" flipV="1">
              <a:off x="8016" y="624"/>
              <a:ext cx="2304" cy="672"/>
            </a:xfrm>
            <a:prstGeom prst="line">
              <a:avLst/>
            </a:prstGeom>
            <a:noFill/>
            <a:ln w="57150">
              <a:solidFill>
                <a:srgbClr val="990099"/>
              </a:solidFill>
              <a:round/>
              <a:headEnd/>
              <a:tailEnd/>
            </a:ln>
            <a:effectLst/>
          </p:spPr>
          <p:txBody>
            <a:bodyPr/>
            <a:lstStyle/>
            <a:p>
              <a:endParaRPr lang="en-US"/>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2045E-16 4.55512E-6 L -0.9125 -0.0111 " pathEditMode="relative" rAng="0" ptsTypes="AA">
                                      <p:cBhvr>
                                        <p:cTn id="6" dur="2000" fill="hold"/>
                                        <p:tgtEl>
                                          <p:spTgt spid="27652"/>
                                        </p:tgtEl>
                                        <p:attrNameLst>
                                          <p:attrName>ppt_x</p:attrName>
                                          <p:attrName>ppt_y</p:attrName>
                                        </p:attrNameLst>
                                      </p:cBhvr>
                                      <p:rCtr x="-456"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ẢNH1"/>
          <p:cNvPicPr>
            <a:picLocks noChangeAspect="1" noChangeArrowheads="1"/>
          </p:cNvPicPr>
          <p:nvPr/>
        </p:nvPicPr>
        <p:blipFill>
          <a:blip r:embed="rId2" cstate="print"/>
          <a:srcRect/>
          <a:stretch>
            <a:fillRect/>
          </a:stretch>
        </p:blipFill>
        <p:spPr bwMode="auto">
          <a:xfrm>
            <a:off x="457200" y="990600"/>
            <a:ext cx="5181600" cy="5105400"/>
          </a:xfrm>
          <a:prstGeom prst="rect">
            <a:avLst/>
          </a:prstGeom>
          <a:noFill/>
        </p:spPr>
      </p:pic>
      <p:grpSp>
        <p:nvGrpSpPr>
          <p:cNvPr id="92165" name="Group 5"/>
          <p:cNvGrpSpPr>
            <a:grpSpLocks/>
          </p:cNvGrpSpPr>
          <p:nvPr/>
        </p:nvGrpSpPr>
        <p:grpSpPr bwMode="auto">
          <a:xfrm>
            <a:off x="1981200" y="0"/>
            <a:ext cx="4953000" cy="777875"/>
            <a:chOff x="1248" y="0"/>
            <a:chExt cx="3120" cy="490"/>
          </a:xfrm>
        </p:grpSpPr>
        <p:sp>
          <p:nvSpPr>
            <p:cNvPr id="92166" name="Text Box 6"/>
            <p:cNvSpPr txBox="1">
              <a:spLocks noChangeArrowheads="1"/>
            </p:cNvSpPr>
            <p:nvPr/>
          </p:nvSpPr>
          <p:spPr bwMode="auto">
            <a:xfrm>
              <a:off x="1248" y="0"/>
              <a:ext cx="3024" cy="250"/>
            </a:xfrm>
            <a:prstGeom prst="rect">
              <a:avLst/>
            </a:prstGeom>
            <a:noFill/>
            <a:ln w="9525">
              <a:noFill/>
              <a:miter lim="800000"/>
              <a:headEnd/>
              <a:tailEnd/>
            </a:ln>
            <a:effectLst/>
          </p:spPr>
          <p:txBody>
            <a:bodyPr>
              <a:spAutoFit/>
            </a:bodyPr>
            <a:lstStyle/>
            <a:p>
              <a:pPr algn="ctr">
                <a:spcBef>
                  <a:spcPct val="50000"/>
                </a:spcBef>
              </a:pPr>
              <a:r>
                <a:rPr lang="en-US" sz="2000">
                  <a:solidFill>
                    <a:srgbClr val="0033CC"/>
                  </a:solidFill>
                </a:rPr>
                <a:t>Thứ hai, ngày 25 tháng 12 năm 2011</a:t>
              </a:r>
            </a:p>
          </p:txBody>
        </p:sp>
        <p:sp>
          <p:nvSpPr>
            <p:cNvPr id="92167" name="Text Box 7"/>
            <p:cNvSpPr txBox="1">
              <a:spLocks noChangeArrowheads="1"/>
            </p:cNvSpPr>
            <p:nvPr/>
          </p:nvSpPr>
          <p:spPr bwMode="auto">
            <a:xfrm>
              <a:off x="1344" y="240"/>
              <a:ext cx="3024" cy="250"/>
            </a:xfrm>
            <a:prstGeom prst="rect">
              <a:avLst/>
            </a:prstGeom>
            <a:noFill/>
            <a:ln w="9525">
              <a:noFill/>
              <a:miter lim="800000"/>
              <a:headEnd/>
              <a:tailEnd/>
            </a:ln>
            <a:effectLst/>
          </p:spPr>
          <p:txBody>
            <a:bodyPr>
              <a:spAutoFit/>
            </a:bodyPr>
            <a:lstStyle/>
            <a:p>
              <a:pPr algn="ctr">
                <a:spcBef>
                  <a:spcPct val="50000"/>
                </a:spcBef>
              </a:pPr>
              <a:r>
                <a:rPr lang="en-US" sz="2000" u="sng">
                  <a:solidFill>
                    <a:srgbClr val="0033CC"/>
                  </a:solidFill>
                </a:rPr>
                <a:t>LỊCH SỬ</a:t>
              </a:r>
            </a:p>
          </p:txBody>
        </p:sp>
      </p:grpSp>
      <p:sp>
        <p:nvSpPr>
          <p:cNvPr id="92169" name="AutoShape 9"/>
          <p:cNvSpPr>
            <a:spLocks noChangeArrowheads="1"/>
          </p:cNvSpPr>
          <p:nvPr/>
        </p:nvSpPr>
        <p:spPr bwMode="auto">
          <a:xfrm>
            <a:off x="6096000" y="1295400"/>
            <a:ext cx="2743200" cy="3886200"/>
          </a:xfrm>
          <a:prstGeom prst="cloudCallout">
            <a:avLst>
              <a:gd name="adj1" fmla="val -48611"/>
              <a:gd name="adj2" fmla="val 54329"/>
            </a:avLst>
          </a:prstGeom>
          <a:solidFill>
            <a:srgbClr val="FF00FF"/>
          </a:solidFill>
          <a:ln w="9525">
            <a:solidFill>
              <a:srgbClr val="FFFF00"/>
            </a:solidFill>
            <a:round/>
            <a:headEnd/>
            <a:tailEnd/>
          </a:ln>
          <a:effectLst/>
        </p:spPr>
        <p:txBody>
          <a:bodyPr/>
          <a:lstStyle/>
          <a:p>
            <a:pPr algn="ctr"/>
            <a:r>
              <a:rPr lang="en-US" sz="2800">
                <a:solidFill>
                  <a:schemeClr val="bg1"/>
                </a:solidFill>
              </a:rPr>
              <a:t>Đố các em </a:t>
            </a:r>
          </a:p>
          <a:p>
            <a:pPr algn="ctr"/>
            <a:r>
              <a:rPr lang="en-US" sz="2800">
                <a:solidFill>
                  <a:schemeClr val="bg1"/>
                </a:solidFill>
              </a:rPr>
              <a:t>biết bức tranh chụp cảnh ở đâu ?</a:t>
            </a:r>
          </a:p>
        </p:txBody>
      </p:sp>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ẢNH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5131" name="Group 11"/>
          <p:cNvGrpSpPr>
            <a:grpSpLocks/>
          </p:cNvGrpSpPr>
          <p:nvPr/>
        </p:nvGrpSpPr>
        <p:grpSpPr bwMode="auto">
          <a:xfrm>
            <a:off x="7315200" y="152400"/>
            <a:ext cx="1676400" cy="1066800"/>
            <a:chOff x="4608" y="96"/>
            <a:chExt cx="1056" cy="672"/>
          </a:xfrm>
        </p:grpSpPr>
        <p:pic>
          <p:nvPicPr>
            <p:cNvPr id="5129" name="Picture 9" descr="ANH4"/>
            <p:cNvPicPr>
              <a:picLocks noChangeAspect="1" noChangeArrowheads="1" noCrop="1"/>
            </p:cNvPicPr>
            <p:nvPr/>
          </p:nvPicPr>
          <p:blipFill>
            <a:blip r:embed="rId3" cstate="print"/>
            <a:srcRect/>
            <a:stretch>
              <a:fillRect/>
            </a:stretch>
          </p:blipFill>
          <p:spPr bwMode="auto">
            <a:xfrm>
              <a:off x="4608" y="96"/>
              <a:ext cx="1056" cy="672"/>
            </a:xfrm>
            <a:prstGeom prst="rect">
              <a:avLst/>
            </a:prstGeom>
            <a:noFill/>
          </p:spPr>
        </p:pic>
        <p:sp>
          <p:nvSpPr>
            <p:cNvPr id="5130" name="Text Box 10"/>
            <p:cNvSpPr txBox="1">
              <a:spLocks noChangeArrowheads="1"/>
            </p:cNvSpPr>
            <p:nvPr/>
          </p:nvSpPr>
          <p:spPr bwMode="auto">
            <a:xfrm>
              <a:off x="4848" y="384"/>
              <a:ext cx="564" cy="288"/>
            </a:xfrm>
            <a:prstGeom prst="rect">
              <a:avLst/>
            </a:prstGeom>
            <a:noFill/>
            <a:ln w="9525">
              <a:noFill/>
              <a:miter lim="800000"/>
              <a:headEnd/>
              <a:tailEnd/>
            </a:ln>
            <a:effectLst/>
          </p:spPr>
          <p:txBody>
            <a:bodyPr wrap="none">
              <a:spAutoFit/>
            </a:bodyPr>
            <a:lstStyle/>
            <a:p>
              <a:r>
                <a:rPr lang="en-US" sz="2400">
                  <a:solidFill>
                    <a:srgbClr val="FF0000"/>
                  </a:solidFill>
                </a:rPr>
                <a:t>S. 49</a:t>
              </a:r>
            </a:p>
          </p:txBody>
        </p:sp>
      </p:grpSp>
      <p:sp>
        <p:nvSpPr>
          <p:cNvPr id="5135" name="WordArt 15"/>
          <p:cNvSpPr>
            <a:spLocks noChangeArrowheads="1" noChangeShapeType="1" noTextEdit="1"/>
          </p:cNvSpPr>
          <p:nvPr/>
        </p:nvSpPr>
        <p:spPr bwMode="auto">
          <a:xfrm>
            <a:off x="1905000" y="914400"/>
            <a:ext cx="5257800" cy="647700"/>
          </a:xfrm>
          <a:prstGeom prst="rect">
            <a:avLst/>
          </a:prstGeom>
        </p:spPr>
        <p:txBody>
          <a:bodyPr wrap="none" fromWordArt="1">
            <a:prstTxWarp prst="textPlain">
              <a:avLst>
                <a:gd name="adj" fmla="val 50000"/>
              </a:avLst>
            </a:prstTxWarp>
          </a:bodyPr>
          <a:lstStyle/>
          <a:p>
            <a:pPr algn="ctr"/>
            <a:r>
              <a:rPr lang="vi-VN" sz="3600" i="1" kern="10">
                <a:ln w="9525">
                  <a:solidFill>
                    <a:srgbClr val="FF0000"/>
                  </a:solidFill>
                  <a:round/>
                  <a:headEnd/>
                  <a:tailEnd/>
                </a:ln>
                <a:solidFill>
                  <a:srgbClr val="FF3300"/>
                </a:solidFill>
                <a:effectLst>
                  <a:outerShdw dist="35921" dir="2700000" algn="ctr" rotWithShape="0">
                    <a:srgbClr val="808080">
                      <a:alpha val="80000"/>
                    </a:srgbClr>
                  </a:outerShdw>
                </a:effectLst>
                <a:latin typeface="Arial"/>
                <a:cs typeface="Arial"/>
              </a:rPr>
              <a:t>TRƯỜNG HỌC THỜI HẬU LÊ</a:t>
            </a:r>
            <a:endParaRPr lang="en-US" sz="3600" i="1" kern="10">
              <a:ln w="9525">
                <a:solidFill>
                  <a:srgbClr val="FF0000"/>
                </a:solidFill>
                <a:round/>
                <a:headEnd/>
                <a:tailEnd/>
              </a:ln>
              <a:solidFill>
                <a:srgbClr val="FF3300"/>
              </a:solidFill>
              <a:effectLst>
                <a:outerShdw dist="35921" dir="2700000" algn="ctr" rotWithShape="0">
                  <a:srgbClr val="808080">
                    <a:alpha val="80000"/>
                  </a:srgbClr>
                </a:outerShdw>
              </a:effectLst>
              <a:latin typeface="Arial"/>
              <a:cs typeface="Arial"/>
            </a:endParaRPr>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04" name="Group 16"/>
          <p:cNvGrpSpPr>
            <a:grpSpLocks/>
          </p:cNvGrpSpPr>
          <p:nvPr/>
        </p:nvGrpSpPr>
        <p:grpSpPr bwMode="auto">
          <a:xfrm>
            <a:off x="838200" y="1143000"/>
            <a:ext cx="4419600" cy="3048000"/>
            <a:chOff x="528" y="720"/>
            <a:chExt cx="2784" cy="1920"/>
          </a:xfrm>
        </p:grpSpPr>
        <p:pic>
          <p:nvPicPr>
            <p:cNvPr id="63490" name="Picture 2" descr="9249_DOOL_CD_080318_K1_15"/>
            <p:cNvPicPr>
              <a:picLocks noChangeAspect="1" noChangeArrowheads="1"/>
            </p:cNvPicPr>
            <p:nvPr/>
          </p:nvPicPr>
          <p:blipFill>
            <a:blip r:embed="rId2" cstate="print"/>
            <a:srcRect/>
            <a:stretch>
              <a:fillRect/>
            </a:stretch>
          </p:blipFill>
          <p:spPr bwMode="auto">
            <a:xfrm>
              <a:off x="648" y="720"/>
              <a:ext cx="2496" cy="1640"/>
            </a:xfrm>
            <a:prstGeom prst="rect">
              <a:avLst/>
            </a:prstGeom>
            <a:noFill/>
            <a:ln w="38100" cmpd="dbl">
              <a:solidFill>
                <a:schemeClr val="tx1"/>
              </a:solidFill>
              <a:miter lim="800000"/>
              <a:headEnd/>
              <a:tailEnd/>
            </a:ln>
          </p:spPr>
        </p:pic>
        <p:sp>
          <p:nvSpPr>
            <p:cNvPr id="63492" name="Text Box 4"/>
            <p:cNvSpPr txBox="1">
              <a:spLocks noChangeArrowheads="1"/>
            </p:cNvSpPr>
            <p:nvPr/>
          </p:nvSpPr>
          <p:spPr bwMode="auto">
            <a:xfrm>
              <a:off x="528" y="2352"/>
              <a:ext cx="2784"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rPr>
                <a:t>Toàn cảnh khu Văn Miếu</a:t>
              </a:r>
            </a:p>
          </p:txBody>
        </p:sp>
      </p:grpSp>
      <p:grpSp>
        <p:nvGrpSpPr>
          <p:cNvPr id="63506" name="Group 18"/>
          <p:cNvGrpSpPr>
            <a:grpSpLocks/>
          </p:cNvGrpSpPr>
          <p:nvPr/>
        </p:nvGrpSpPr>
        <p:grpSpPr bwMode="auto">
          <a:xfrm>
            <a:off x="762000" y="4133850"/>
            <a:ext cx="4419600" cy="2586038"/>
            <a:chOff x="480" y="2604"/>
            <a:chExt cx="2784" cy="1629"/>
          </a:xfrm>
        </p:grpSpPr>
        <p:pic>
          <p:nvPicPr>
            <p:cNvPr id="63494" name="Picture 6" descr="3071_DOOL_CD_080318_K1_14"/>
            <p:cNvPicPr>
              <a:picLocks noChangeAspect="1" noChangeArrowheads="1"/>
            </p:cNvPicPr>
            <p:nvPr/>
          </p:nvPicPr>
          <p:blipFill>
            <a:blip r:embed="rId3" cstate="print"/>
            <a:srcRect l="11301" t="16718" r="12901" b="12659"/>
            <a:stretch>
              <a:fillRect/>
            </a:stretch>
          </p:blipFill>
          <p:spPr bwMode="auto">
            <a:xfrm>
              <a:off x="648" y="2604"/>
              <a:ext cx="2496" cy="1332"/>
            </a:xfrm>
            <a:prstGeom prst="rect">
              <a:avLst/>
            </a:prstGeom>
            <a:noFill/>
            <a:ln w="38100" cmpd="dbl">
              <a:solidFill>
                <a:schemeClr val="tx1"/>
              </a:solidFill>
              <a:miter lim="800000"/>
              <a:headEnd/>
              <a:tailEnd/>
            </a:ln>
          </p:spPr>
        </p:pic>
        <p:sp>
          <p:nvSpPr>
            <p:cNvPr id="63495" name="Text Box 7"/>
            <p:cNvSpPr txBox="1">
              <a:spLocks noChangeArrowheads="1"/>
            </p:cNvSpPr>
            <p:nvPr/>
          </p:nvSpPr>
          <p:spPr bwMode="auto">
            <a:xfrm>
              <a:off x="480" y="3945"/>
              <a:ext cx="2784"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FF3300"/>
                  </a:solidFill>
                </a:rPr>
                <a:t>Quốc Tử Giám ngày trước</a:t>
              </a:r>
            </a:p>
          </p:txBody>
        </p:sp>
      </p:grpSp>
      <p:sp>
        <p:nvSpPr>
          <p:cNvPr id="63497" name="Text Box 9"/>
          <p:cNvSpPr txBox="1">
            <a:spLocks noChangeArrowheads="1"/>
          </p:cNvSpPr>
          <p:nvPr/>
        </p:nvSpPr>
        <p:spPr bwMode="auto">
          <a:xfrm>
            <a:off x="3200400" y="685800"/>
            <a:ext cx="44196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rPr>
              <a:t>TRƯỜNG HỌC THỜI HẬU LÊ</a:t>
            </a:r>
          </a:p>
        </p:txBody>
      </p:sp>
      <p:grpSp>
        <p:nvGrpSpPr>
          <p:cNvPr id="63505" name="Group 17"/>
          <p:cNvGrpSpPr>
            <a:grpSpLocks/>
          </p:cNvGrpSpPr>
          <p:nvPr/>
        </p:nvGrpSpPr>
        <p:grpSpPr bwMode="auto">
          <a:xfrm>
            <a:off x="4953000" y="1143000"/>
            <a:ext cx="4419600" cy="3048000"/>
            <a:chOff x="3120" y="720"/>
            <a:chExt cx="2784" cy="1920"/>
          </a:xfrm>
        </p:grpSpPr>
        <p:pic>
          <p:nvPicPr>
            <p:cNvPr id="63491" name="Picture 3" descr="4521_DOOL_CD_080318_K1_16"/>
            <p:cNvPicPr>
              <a:picLocks noChangeAspect="1" noChangeArrowheads="1"/>
            </p:cNvPicPr>
            <p:nvPr/>
          </p:nvPicPr>
          <p:blipFill>
            <a:blip r:embed="rId4" cstate="print"/>
            <a:srcRect/>
            <a:stretch>
              <a:fillRect/>
            </a:stretch>
          </p:blipFill>
          <p:spPr bwMode="auto">
            <a:xfrm>
              <a:off x="3252" y="720"/>
              <a:ext cx="2448" cy="1640"/>
            </a:xfrm>
            <a:prstGeom prst="rect">
              <a:avLst/>
            </a:prstGeom>
            <a:noFill/>
            <a:ln w="38100" cmpd="dbl">
              <a:solidFill>
                <a:schemeClr val="tx1"/>
              </a:solidFill>
              <a:miter lim="800000"/>
              <a:headEnd/>
              <a:tailEnd/>
            </a:ln>
          </p:spPr>
        </p:pic>
        <p:sp>
          <p:nvSpPr>
            <p:cNvPr id="63498" name="Text Box 10"/>
            <p:cNvSpPr txBox="1">
              <a:spLocks noChangeArrowheads="1"/>
            </p:cNvSpPr>
            <p:nvPr/>
          </p:nvSpPr>
          <p:spPr bwMode="auto">
            <a:xfrm>
              <a:off x="3120" y="2352"/>
              <a:ext cx="2784"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rPr>
                <a:t>Sân chính của Văn Miếu</a:t>
              </a:r>
            </a:p>
          </p:txBody>
        </p:sp>
      </p:grpSp>
      <p:sp>
        <p:nvSpPr>
          <p:cNvPr id="63499" name="Text Box 11"/>
          <p:cNvSpPr txBox="1">
            <a:spLocks noChangeArrowheads="1"/>
          </p:cNvSpPr>
          <p:nvPr/>
        </p:nvSpPr>
        <p:spPr bwMode="auto">
          <a:xfrm>
            <a:off x="1219200" y="609600"/>
            <a:ext cx="1600200" cy="457200"/>
          </a:xfrm>
          <a:prstGeom prst="rect">
            <a:avLst/>
          </a:prstGeom>
          <a:noFill/>
          <a:ln w="9525">
            <a:noFill/>
            <a:miter lim="800000"/>
            <a:headEnd/>
            <a:tailEnd/>
          </a:ln>
          <a:effectLst/>
        </p:spPr>
        <p:txBody>
          <a:bodyPr>
            <a:spAutoFit/>
          </a:bodyPr>
          <a:lstStyle/>
          <a:p>
            <a:pPr>
              <a:spcBef>
                <a:spcPct val="50000"/>
              </a:spcBef>
            </a:pPr>
            <a:r>
              <a:rPr lang="en-US" sz="2400" b="1" u="sng"/>
              <a:t>Lịch sử</a:t>
            </a:r>
            <a:r>
              <a:rPr lang="en-US" sz="2400" b="1"/>
              <a:t>:</a:t>
            </a:r>
          </a:p>
        </p:txBody>
      </p:sp>
      <p:grpSp>
        <p:nvGrpSpPr>
          <p:cNvPr id="63507" name="Group 19"/>
          <p:cNvGrpSpPr>
            <a:grpSpLocks/>
          </p:cNvGrpSpPr>
          <p:nvPr/>
        </p:nvGrpSpPr>
        <p:grpSpPr bwMode="auto">
          <a:xfrm>
            <a:off x="5029200" y="4114800"/>
            <a:ext cx="4419600" cy="2605088"/>
            <a:chOff x="3168" y="2592"/>
            <a:chExt cx="2784" cy="1641"/>
          </a:xfrm>
        </p:grpSpPr>
        <p:sp>
          <p:nvSpPr>
            <p:cNvPr id="63493" name="Text Box 5"/>
            <p:cNvSpPr txBox="1">
              <a:spLocks noChangeArrowheads="1"/>
            </p:cNvSpPr>
            <p:nvPr/>
          </p:nvSpPr>
          <p:spPr bwMode="auto">
            <a:xfrm>
              <a:off x="3168" y="3945"/>
              <a:ext cx="2784"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FF3300"/>
                  </a:solidFill>
                </a:rPr>
                <a:t>Trống cái ở khu Thái học</a:t>
              </a:r>
            </a:p>
          </p:txBody>
        </p:sp>
        <p:pic>
          <p:nvPicPr>
            <p:cNvPr id="63500" name="Picture 12" descr="8686_DOOL_CD_080318_K1_10"/>
            <p:cNvPicPr>
              <a:picLocks noChangeAspect="1" noChangeArrowheads="1"/>
            </p:cNvPicPr>
            <p:nvPr/>
          </p:nvPicPr>
          <p:blipFill>
            <a:blip r:embed="rId5" cstate="print"/>
            <a:srcRect/>
            <a:stretch>
              <a:fillRect/>
            </a:stretch>
          </p:blipFill>
          <p:spPr bwMode="auto">
            <a:xfrm>
              <a:off x="3216" y="2592"/>
              <a:ext cx="2496" cy="1368"/>
            </a:xfrm>
            <a:prstGeom prst="rect">
              <a:avLst/>
            </a:prstGeom>
            <a:noFill/>
            <a:ln w="9525">
              <a:noFill/>
              <a:miter lim="800000"/>
              <a:headEnd/>
              <a:tailEnd/>
            </a:ln>
          </p:spPr>
        </p:pic>
      </p:grpSp>
      <p:sp>
        <p:nvSpPr>
          <p:cNvPr id="63501" name="Line 13"/>
          <p:cNvSpPr>
            <a:spLocks noChangeShapeType="1"/>
          </p:cNvSpPr>
          <p:nvPr/>
        </p:nvSpPr>
        <p:spPr bwMode="auto">
          <a:xfrm flipH="1">
            <a:off x="914400" y="914400"/>
            <a:ext cx="0" cy="5638800"/>
          </a:xfrm>
          <a:prstGeom prst="line">
            <a:avLst/>
          </a:prstGeom>
          <a:noFill/>
          <a:ln w="38100" cmpd="dbl">
            <a:solidFill>
              <a:srgbClr val="FF3300"/>
            </a:solidFill>
            <a:round/>
            <a:headEnd/>
            <a:tailEnd/>
          </a:ln>
          <a:effectLst/>
        </p:spPr>
        <p:txBody>
          <a:bodyPr/>
          <a:lstStyle/>
          <a:p>
            <a:endParaRPr lang="en-US"/>
          </a:p>
        </p:txBody>
      </p:sp>
      <p:grpSp>
        <p:nvGrpSpPr>
          <p:cNvPr id="63511" name="Group 23"/>
          <p:cNvGrpSpPr>
            <a:grpSpLocks/>
          </p:cNvGrpSpPr>
          <p:nvPr/>
        </p:nvGrpSpPr>
        <p:grpSpPr bwMode="auto">
          <a:xfrm>
            <a:off x="7467600" y="-228600"/>
            <a:ext cx="1676400" cy="1066800"/>
            <a:chOff x="4608" y="96"/>
            <a:chExt cx="1056" cy="672"/>
          </a:xfrm>
        </p:grpSpPr>
        <p:pic>
          <p:nvPicPr>
            <p:cNvPr id="63512" name="Picture 24" descr="ANH4"/>
            <p:cNvPicPr>
              <a:picLocks noChangeAspect="1" noChangeArrowheads="1" noCrop="1"/>
            </p:cNvPicPr>
            <p:nvPr/>
          </p:nvPicPr>
          <p:blipFill>
            <a:blip r:embed="rId6" cstate="print"/>
            <a:srcRect/>
            <a:stretch>
              <a:fillRect/>
            </a:stretch>
          </p:blipFill>
          <p:spPr bwMode="auto">
            <a:xfrm>
              <a:off x="4608" y="96"/>
              <a:ext cx="1056" cy="672"/>
            </a:xfrm>
            <a:prstGeom prst="rect">
              <a:avLst/>
            </a:prstGeom>
            <a:noFill/>
          </p:spPr>
        </p:pic>
        <p:sp>
          <p:nvSpPr>
            <p:cNvPr id="63513" name="Text Box 25"/>
            <p:cNvSpPr txBox="1">
              <a:spLocks noChangeArrowheads="1"/>
            </p:cNvSpPr>
            <p:nvPr/>
          </p:nvSpPr>
          <p:spPr bwMode="auto">
            <a:xfrm>
              <a:off x="4848" y="384"/>
              <a:ext cx="564" cy="288"/>
            </a:xfrm>
            <a:prstGeom prst="rect">
              <a:avLst/>
            </a:prstGeom>
            <a:noFill/>
            <a:ln w="9525">
              <a:noFill/>
              <a:miter lim="800000"/>
              <a:headEnd/>
              <a:tailEnd/>
            </a:ln>
            <a:effectLst/>
          </p:spPr>
          <p:txBody>
            <a:bodyPr wrap="none">
              <a:spAutoFit/>
            </a:bodyPr>
            <a:lstStyle/>
            <a:p>
              <a:r>
                <a:rPr lang="en-US" sz="2400">
                  <a:solidFill>
                    <a:srgbClr val="FF0000"/>
                  </a:solidFill>
                </a:rPr>
                <a:t>S. 49</a:t>
              </a: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3497"/>
                                        </p:tgtEl>
                                        <p:attrNameLst>
                                          <p:attrName>style.visibility</p:attrName>
                                        </p:attrNameLst>
                                      </p:cBhvr>
                                      <p:to>
                                        <p:strVal val="visible"/>
                                      </p:to>
                                    </p:set>
                                    <p:anim calcmode="discrete" valueType="clr">
                                      <p:cBhvr override="childStyle">
                                        <p:cTn id="7" dur="500"/>
                                        <p:tgtEl>
                                          <p:spTgt spid="6349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3497"/>
                                        </p:tgtEl>
                                        <p:attrNameLst>
                                          <p:attrName>fillcolor</p:attrName>
                                        </p:attrNameLst>
                                      </p:cBhvr>
                                      <p:tavLst>
                                        <p:tav tm="0">
                                          <p:val>
                                            <p:clrVal>
                                              <a:schemeClr val="accent2"/>
                                            </p:clrVal>
                                          </p:val>
                                        </p:tav>
                                        <p:tav tm="50000">
                                          <p:val>
                                            <p:clrVal>
                                              <a:schemeClr val="hlink"/>
                                            </p:clrVal>
                                          </p:val>
                                        </p:tav>
                                      </p:tavLst>
                                    </p:anim>
                                    <p:set>
                                      <p:cBhvr>
                                        <p:cTn id="9" dur="500"/>
                                        <p:tgtEl>
                                          <p:spTgt spid="634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WordArt 7"/>
          <p:cNvSpPr>
            <a:spLocks noChangeArrowheads="1" noChangeShapeType="1" noTextEdit="1"/>
          </p:cNvSpPr>
          <p:nvPr/>
        </p:nvSpPr>
        <p:spPr bwMode="auto">
          <a:xfrm>
            <a:off x="2057400" y="914400"/>
            <a:ext cx="5486400" cy="523875"/>
          </a:xfrm>
          <a:prstGeom prst="rect">
            <a:avLst/>
          </a:prstGeom>
        </p:spPr>
        <p:txBody>
          <a:bodyPr wrap="none" fromWordArt="1">
            <a:prstTxWarp prst="textPlain">
              <a:avLst>
                <a:gd name="adj" fmla="val 50000"/>
              </a:avLst>
            </a:prstTxWarp>
          </a:bodyPr>
          <a:lstStyle/>
          <a:p>
            <a:pPr algn="ctr"/>
            <a:r>
              <a:rPr lang="vi-VN" sz="3600" i="1" kern="10">
                <a:ln w="9525">
                  <a:solidFill>
                    <a:srgbClr val="FFCC00"/>
                  </a:solidFill>
                  <a:round/>
                  <a:headEnd/>
                  <a:tailEnd/>
                </a:ln>
                <a:solidFill>
                  <a:srgbClr val="FF0000"/>
                </a:solidFill>
                <a:effectLst>
                  <a:outerShdw dist="35921" dir="2700000" algn="ctr" rotWithShape="0">
                    <a:srgbClr val="808080">
                      <a:alpha val="80000"/>
                    </a:srgbClr>
                  </a:outerShdw>
                </a:effectLst>
                <a:latin typeface="Arial"/>
                <a:cs typeface="Arial"/>
              </a:rPr>
              <a:t>TRƯỜNG HỌC THỜI HẬU LÊ</a:t>
            </a:r>
            <a:endParaRPr lang="en-US" sz="3600" i="1" kern="10">
              <a:ln w="9525">
                <a:solidFill>
                  <a:srgbClr val="FFCC00"/>
                </a:solidFill>
                <a:round/>
                <a:headEnd/>
                <a:tailEnd/>
              </a:ln>
              <a:solidFill>
                <a:srgbClr val="FF0000"/>
              </a:solidFill>
              <a:effectLst>
                <a:outerShdw dist="35921" dir="2700000" algn="ctr" rotWithShape="0">
                  <a:srgbClr val="808080">
                    <a:alpha val="80000"/>
                  </a:srgbClr>
                </a:outerShdw>
              </a:effectLst>
              <a:latin typeface="Arial"/>
              <a:cs typeface="Arial"/>
            </a:endParaRPr>
          </a:p>
        </p:txBody>
      </p:sp>
      <p:sp>
        <p:nvSpPr>
          <p:cNvPr id="7176" name="AutoShape 8"/>
          <p:cNvSpPr>
            <a:spLocks noChangeArrowheads="1"/>
          </p:cNvSpPr>
          <p:nvPr/>
        </p:nvSpPr>
        <p:spPr bwMode="auto">
          <a:xfrm>
            <a:off x="457200" y="1981200"/>
            <a:ext cx="6781800" cy="533400"/>
          </a:xfrm>
          <a:prstGeom prst="roundRect">
            <a:avLst>
              <a:gd name="adj" fmla="val 16667"/>
            </a:avLst>
          </a:prstGeom>
          <a:solidFill>
            <a:srgbClr val="FFFF00"/>
          </a:solidFill>
          <a:ln w="9525">
            <a:solidFill>
              <a:schemeClr val="tx1"/>
            </a:solidFill>
            <a:round/>
            <a:headEnd/>
            <a:tailEnd/>
          </a:ln>
          <a:effectLst/>
        </p:spPr>
        <p:txBody>
          <a:bodyPr wrap="none" anchor="ctr"/>
          <a:lstStyle/>
          <a:p>
            <a:r>
              <a:rPr lang="en-US" sz="3600">
                <a:solidFill>
                  <a:srgbClr val="0033CC"/>
                </a:solidFill>
              </a:rPr>
              <a:t>1/ Tổ chức giáo dục thời Hậu Lê</a:t>
            </a:r>
          </a:p>
        </p:txBody>
      </p:sp>
      <p:sp>
        <p:nvSpPr>
          <p:cNvPr id="7177" name="AutoShape 9"/>
          <p:cNvSpPr>
            <a:spLocks noChangeArrowheads="1"/>
          </p:cNvSpPr>
          <p:nvPr/>
        </p:nvSpPr>
        <p:spPr bwMode="auto">
          <a:xfrm>
            <a:off x="304800" y="4267200"/>
            <a:ext cx="3810000" cy="1219200"/>
          </a:xfrm>
          <a:prstGeom prst="cloudCallout">
            <a:avLst>
              <a:gd name="adj1" fmla="val -48500"/>
              <a:gd name="adj2" fmla="val 10028"/>
            </a:avLst>
          </a:prstGeom>
          <a:solidFill>
            <a:schemeClr val="accent1"/>
          </a:solidFill>
          <a:ln w="9525">
            <a:solidFill>
              <a:schemeClr val="tx1"/>
            </a:solidFill>
            <a:round/>
            <a:headEnd/>
            <a:tailEnd/>
          </a:ln>
          <a:effectLst/>
        </p:spPr>
        <p:txBody>
          <a:bodyPr/>
          <a:lstStyle/>
          <a:p>
            <a:pPr algn="ctr"/>
            <a:r>
              <a:rPr lang="en-US"/>
              <a:t>Thảo luận nhóm </a:t>
            </a:r>
          </a:p>
          <a:p>
            <a:pPr algn="ctr"/>
            <a:r>
              <a:rPr lang="en-US"/>
              <a:t>4 phút</a:t>
            </a:r>
          </a:p>
        </p:txBody>
      </p:sp>
      <p:sp>
        <p:nvSpPr>
          <p:cNvPr id="7178" name="AutoShape 10"/>
          <p:cNvSpPr>
            <a:spLocks noChangeArrowheads="1"/>
          </p:cNvSpPr>
          <p:nvPr/>
        </p:nvSpPr>
        <p:spPr bwMode="auto">
          <a:xfrm>
            <a:off x="4572000" y="2895600"/>
            <a:ext cx="3810000" cy="2438400"/>
          </a:xfrm>
          <a:prstGeom prst="cloudCallout">
            <a:avLst>
              <a:gd name="adj1" fmla="val -50500"/>
              <a:gd name="adj2" fmla="val -29361"/>
            </a:avLst>
          </a:prstGeom>
          <a:solidFill>
            <a:srgbClr val="00FF00"/>
          </a:solidFill>
          <a:ln w="9525">
            <a:solidFill>
              <a:schemeClr val="tx1"/>
            </a:solidFill>
            <a:round/>
            <a:headEnd/>
            <a:tailEnd/>
          </a:ln>
          <a:effectLst/>
        </p:spPr>
        <p:txBody>
          <a:bodyPr/>
          <a:lstStyle/>
          <a:p>
            <a:pPr algn="ctr"/>
            <a:r>
              <a:rPr lang="en-US" sz="2800"/>
              <a:t>Đọc SGK từ đầu….quy định của nho giáo</a:t>
            </a:r>
          </a:p>
        </p:txBody>
      </p:sp>
      <p:pic>
        <p:nvPicPr>
          <p:cNvPr id="7179" name="Picture 11" descr="ẢNH12"/>
          <p:cNvPicPr>
            <a:picLocks noChangeAspect="1" noChangeArrowheads="1"/>
          </p:cNvPicPr>
          <p:nvPr/>
        </p:nvPicPr>
        <p:blipFill>
          <a:blip r:embed="rId2" cstate="print"/>
          <a:srcRect/>
          <a:stretch>
            <a:fillRect/>
          </a:stretch>
        </p:blipFill>
        <p:spPr bwMode="auto">
          <a:xfrm>
            <a:off x="914400" y="2743200"/>
            <a:ext cx="1987550" cy="1352550"/>
          </a:xfrm>
          <a:prstGeom prst="rect">
            <a:avLst/>
          </a:prstGeom>
          <a:noFill/>
        </p:spPr>
      </p:pic>
      <p:sp>
        <p:nvSpPr>
          <p:cNvPr id="7183" name="AutoShape 15"/>
          <p:cNvSpPr>
            <a:spLocks noChangeArrowheads="1"/>
          </p:cNvSpPr>
          <p:nvPr/>
        </p:nvSpPr>
        <p:spPr bwMode="auto">
          <a:xfrm>
            <a:off x="4953000" y="5105400"/>
            <a:ext cx="3810000" cy="1219200"/>
          </a:xfrm>
          <a:prstGeom prst="cloudCallout">
            <a:avLst>
              <a:gd name="adj1" fmla="val -48500"/>
              <a:gd name="adj2" fmla="val 10028"/>
            </a:avLst>
          </a:prstGeom>
          <a:solidFill>
            <a:srgbClr val="FF00FF"/>
          </a:solidFill>
          <a:ln w="9525">
            <a:solidFill>
              <a:schemeClr val="tx1"/>
            </a:solidFill>
            <a:round/>
            <a:headEnd/>
            <a:tailEnd/>
          </a:ln>
          <a:effectLst/>
        </p:spPr>
        <p:txBody>
          <a:bodyPr/>
          <a:lstStyle/>
          <a:p>
            <a:pPr algn="ctr"/>
            <a:r>
              <a:rPr lang="en-US" sz="2800">
                <a:solidFill>
                  <a:schemeClr val="accent1"/>
                </a:solidFill>
              </a:rPr>
              <a:t>Đọc SGK tr.50 phần chú giải</a:t>
            </a:r>
          </a:p>
        </p:txBody>
      </p:sp>
      <p:grpSp>
        <p:nvGrpSpPr>
          <p:cNvPr id="7184" name="Group 16"/>
          <p:cNvGrpSpPr>
            <a:grpSpLocks/>
          </p:cNvGrpSpPr>
          <p:nvPr/>
        </p:nvGrpSpPr>
        <p:grpSpPr bwMode="auto">
          <a:xfrm>
            <a:off x="7467600" y="-228600"/>
            <a:ext cx="1676400" cy="1066800"/>
            <a:chOff x="4608" y="96"/>
            <a:chExt cx="1056" cy="672"/>
          </a:xfrm>
        </p:grpSpPr>
        <p:pic>
          <p:nvPicPr>
            <p:cNvPr id="7185" name="Picture 17" descr="ANH4"/>
            <p:cNvPicPr>
              <a:picLocks noChangeAspect="1" noChangeArrowheads="1" noCrop="1"/>
            </p:cNvPicPr>
            <p:nvPr/>
          </p:nvPicPr>
          <p:blipFill>
            <a:blip r:embed="rId3" cstate="print"/>
            <a:srcRect/>
            <a:stretch>
              <a:fillRect/>
            </a:stretch>
          </p:blipFill>
          <p:spPr bwMode="auto">
            <a:xfrm>
              <a:off x="4608" y="96"/>
              <a:ext cx="1056" cy="672"/>
            </a:xfrm>
            <a:prstGeom prst="rect">
              <a:avLst/>
            </a:prstGeom>
            <a:noFill/>
          </p:spPr>
        </p:pic>
        <p:sp>
          <p:nvSpPr>
            <p:cNvPr id="7186" name="Text Box 18"/>
            <p:cNvSpPr txBox="1">
              <a:spLocks noChangeArrowheads="1"/>
            </p:cNvSpPr>
            <p:nvPr/>
          </p:nvSpPr>
          <p:spPr bwMode="auto">
            <a:xfrm>
              <a:off x="4848" y="384"/>
              <a:ext cx="564" cy="288"/>
            </a:xfrm>
            <a:prstGeom prst="rect">
              <a:avLst/>
            </a:prstGeom>
            <a:noFill/>
            <a:ln w="9525">
              <a:noFill/>
              <a:miter lim="800000"/>
              <a:headEnd/>
              <a:tailEnd/>
            </a:ln>
            <a:effectLst/>
          </p:spPr>
          <p:txBody>
            <a:bodyPr wrap="none">
              <a:spAutoFit/>
            </a:bodyPr>
            <a:lstStyle/>
            <a:p>
              <a:r>
                <a:rPr lang="en-US" sz="2400">
                  <a:solidFill>
                    <a:srgbClr val="FF0000"/>
                  </a:solidFill>
                </a:rPr>
                <a:t>S. 49</a:t>
              </a:r>
            </a:p>
          </p:txBody>
        </p:sp>
      </p:gr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32" name="Group 8"/>
          <p:cNvGrpSpPr>
            <a:grpSpLocks/>
          </p:cNvGrpSpPr>
          <p:nvPr/>
        </p:nvGrpSpPr>
        <p:grpSpPr bwMode="auto">
          <a:xfrm>
            <a:off x="0" y="1676400"/>
            <a:ext cx="9144000" cy="4419600"/>
            <a:chOff x="0" y="1056"/>
            <a:chExt cx="5760" cy="2784"/>
          </a:xfrm>
        </p:grpSpPr>
        <p:pic>
          <p:nvPicPr>
            <p:cNvPr id="77826" name="Picture 2" descr="Van-Mieu[1]"/>
            <p:cNvPicPr>
              <a:picLocks noChangeAspect="1" noChangeArrowheads="1"/>
            </p:cNvPicPr>
            <p:nvPr/>
          </p:nvPicPr>
          <p:blipFill>
            <a:blip r:embed="rId2" cstate="print"/>
            <a:srcRect/>
            <a:stretch>
              <a:fillRect/>
            </a:stretch>
          </p:blipFill>
          <p:spPr bwMode="auto">
            <a:xfrm>
              <a:off x="0" y="1056"/>
              <a:ext cx="2880" cy="2784"/>
            </a:xfrm>
            <a:prstGeom prst="rect">
              <a:avLst/>
            </a:prstGeom>
            <a:noFill/>
            <a:ln/>
            <a:effectLst/>
          </p:spPr>
        </p:pic>
        <p:pic>
          <p:nvPicPr>
            <p:cNvPr id="77827" name="Picture 3" descr="van mieu"/>
            <p:cNvPicPr>
              <a:picLocks noChangeAspect="1" noChangeArrowheads="1"/>
            </p:cNvPicPr>
            <p:nvPr/>
          </p:nvPicPr>
          <p:blipFill>
            <a:blip r:embed="rId3" cstate="print"/>
            <a:srcRect/>
            <a:stretch>
              <a:fillRect/>
            </a:stretch>
          </p:blipFill>
          <p:spPr bwMode="auto">
            <a:xfrm>
              <a:off x="2880" y="1056"/>
              <a:ext cx="2880" cy="2784"/>
            </a:xfrm>
            <a:prstGeom prst="rect">
              <a:avLst/>
            </a:prstGeom>
            <a:noFill/>
            <a:ln/>
            <a:effectLst/>
          </p:spPr>
        </p:pic>
      </p:grpSp>
      <p:sp>
        <p:nvSpPr>
          <p:cNvPr id="77828" name="Text Box 4"/>
          <p:cNvSpPr txBox="1">
            <a:spLocks noChangeArrowheads="1"/>
          </p:cNvSpPr>
          <p:nvPr/>
        </p:nvSpPr>
        <p:spPr bwMode="auto">
          <a:xfrm>
            <a:off x="914400" y="6019800"/>
            <a:ext cx="2895600" cy="457200"/>
          </a:xfrm>
          <a:prstGeom prst="rect">
            <a:avLst/>
          </a:prstGeom>
          <a:noFill/>
          <a:ln w="9525">
            <a:noFill/>
            <a:miter lim="800000"/>
            <a:headEnd/>
            <a:tailEnd/>
          </a:ln>
          <a:effectLst/>
        </p:spPr>
        <p:txBody>
          <a:bodyPr>
            <a:spAutoFit/>
          </a:bodyPr>
          <a:lstStyle/>
          <a:p>
            <a:pPr algn="ctr"/>
            <a:r>
              <a:rPr lang="en-US" sz="2400">
                <a:latin typeface=".VnTime" pitchFamily="34" charset="0"/>
                <a:cs typeface="Arial" charset="0"/>
              </a:rPr>
              <a:t>Dùng nhµ Th¸i häc</a:t>
            </a:r>
          </a:p>
        </p:txBody>
      </p:sp>
      <p:sp>
        <p:nvSpPr>
          <p:cNvPr id="77829" name="Text Box 5"/>
          <p:cNvSpPr txBox="1">
            <a:spLocks noChangeArrowheads="1"/>
          </p:cNvSpPr>
          <p:nvPr/>
        </p:nvSpPr>
        <p:spPr bwMode="auto">
          <a:xfrm>
            <a:off x="4953000" y="6172200"/>
            <a:ext cx="3429000" cy="457200"/>
          </a:xfrm>
          <a:prstGeom prst="rect">
            <a:avLst/>
          </a:prstGeom>
          <a:solidFill>
            <a:srgbClr val="FF00FF"/>
          </a:solidFill>
          <a:ln w="9525">
            <a:noFill/>
            <a:miter lim="800000"/>
            <a:headEnd/>
            <a:tailEnd/>
          </a:ln>
          <a:effectLst/>
        </p:spPr>
        <p:txBody>
          <a:bodyPr>
            <a:spAutoFit/>
          </a:bodyPr>
          <a:lstStyle/>
          <a:p>
            <a:r>
              <a:rPr lang="en-US" sz="2400">
                <a:solidFill>
                  <a:srgbClr val="FFFFFF"/>
                </a:solidFill>
                <a:latin typeface=".VnTime" pitchFamily="34" charset="0"/>
                <a:cs typeface="Arial" charset="0"/>
              </a:rPr>
              <a:t>Dùng l¹i Quèc Tö Gi¸m</a:t>
            </a:r>
          </a:p>
        </p:txBody>
      </p:sp>
      <p:sp>
        <p:nvSpPr>
          <p:cNvPr id="77831" name="Text Box 7"/>
          <p:cNvSpPr txBox="1">
            <a:spLocks noChangeArrowheads="1"/>
          </p:cNvSpPr>
          <p:nvPr/>
        </p:nvSpPr>
        <p:spPr bwMode="auto">
          <a:xfrm>
            <a:off x="1981200" y="762000"/>
            <a:ext cx="5410200" cy="579438"/>
          </a:xfrm>
          <a:prstGeom prst="rect">
            <a:avLst/>
          </a:prstGeom>
          <a:noFill/>
          <a:ln w="9525">
            <a:noFill/>
            <a:miter lim="800000"/>
            <a:headEnd/>
            <a:tailEnd/>
          </a:ln>
          <a:effectLst/>
        </p:spPr>
        <p:txBody>
          <a:bodyPr>
            <a:spAutoFit/>
          </a:bodyPr>
          <a:lstStyle/>
          <a:p>
            <a:pPr algn="ctr" eaLnBrk="0" hangingPunct="0"/>
            <a:r>
              <a:rPr lang="en-US" sz="3200">
                <a:latin typeface=".VnTime" pitchFamily="34" charset="0"/>
              </a:rPr>
              <a:t> </a:t>
            </a:r>
            <a:r>
              <a:rPr lang="en-US" sz="2800" b="1">
                <a:latin typeface=".VnTimeH" pitchFamily="34" charset="0"/>
              </a:rPr>
              <a:t>Tr­êng häc thêi HËu Lª</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blinds(horizontal)">
                                      <p:cBhvr>
                                        <p:cTn id="7" dur="500"/>
                                        <p:tgtEl>
                                          <p:spTgt spid="77828">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7829"/>
                                        </p:tgtEl>
                                        <p:attrNameLst>
                                          <p:attrName>style.visibility</p:attrName>
                                        </p:attrNameLst>
                                      </p:cBhvr>
                                      <p:to>
                                        <p:strVal val="visible"/>
                                      </p:to>
                                    </p:set>
                                    <p:animEffect transition="in" filter="checkerboard(across)">
                                      <p:cBhvr>
                                        <p:cTn id="11"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685800" y="457200"/>
            <a:ext cx="4953000" cy="457200"/>
          </a:xfrm>
          <a:prstGeom prst="rect">
            <a:avLst/>
          </a:prstGeom>
          <a:noFill/>
          <a:ln w="9525">
            <a:noFill/>
            <a:miter lim="800000"/>
            <a:headEnd/>
            <a:tailEnd/>
          </a:ln>
          <a:effectLst/>
        </p:spPr>
        <p:txBody>
          <a:bodyPr>
            <a:spAutoFit/>
          </a:bodyPr>
          <a:lstStyle/>
          <a:p>
            <a:pPr>
              <a:spcBef>
                <a:spcPct val="50000"/>
              </a:spcBef>
            </a:pPr>
            <a:r>
              <a:rPr lang="en-US" sz="2400" dirty="0" err="1">
                <a:latin typeface=".VnTime" pitchFamily="34" charset="0"/>
              </a:rPr>
              <a:t>Néi</a:t>
            </a:r>
            <a:r>
              <a:rPr lang="en-US" sz="2400" dirty="0">
                <a:latin typeface=".VnTime" pitchFamily="34" charset="0"/>
              </a:rPr>
              <a:t> dung </a:t>
            </a:r>
            <a:r>
              <a:rPr lang="en-US" sz="2400" dirty="0" err="1">
                <a:latin typeface=".VnTime" pitchFamily="34" charset="0"/>
              </a:rPr>
              <a:t>häc</a:t>
            </a:r>
            <a:r>
              <a:rPr lang="en-US" sz="2400" dirty="0">
                <a:latin typeface=".VnTime" pitchFamily="34" charset="0"/>
              </a:rPr>
              <a:t> </a:t>
            </a:r>
            <a:r>
              <a:rPr lang="en-US" sz="2400" dirty="0" err="1">
                <a:latin typeface=".VnTime" pitchFamily="34" charset="0"/>
              </a:rPr>
              <a:t>tËp</a:t>
            </a:r>
            <a:r>
              <a:rPr lang="en-US" sz="2400" dirty="0">
                <a:latin typeface=".VnTime" pitchFamily="34" charset="0"/>
              </a:rPr>
              <a:t>: </a:t>
            </a:r>
            <a:r>
              <a:rPr lang="en-US" sz="2400" dirty="0" err="1">
                <a:latin typeface=".VnTime" pitchFamily="34" charset="0"/>
              </a:rPr>
              <a:t>chñ</a:t>
            </a:r>
            <a:r>
              <a:rPr lang="en-US" sz="2400" dirty="0">
                <a:latin typeface=".VnTime" pitchFamily="34" charset="0"/>
              </a:rPr>
              <a:t> </a:t>
            </a:r>
            <a:r>
              <a:rPr lang="en-US" sz="2400" dirty="0" err="1">
                <a:latin typeface=".VnTime" pitchFamily="34" charset="0"/>
              </a:rPr>
              <a:t>yÕu</a:t>
            </a:r>
            <a:r>
              <a:rPr lang="en-US" sz="2400" dirty="0">
                <a:latin typeface=".VnTime" pitchFamily="34" charset="0"/>
              </a:rPr>
              <a:t> lµ </a:t>
            </a:r>
            <a:r>
              <a:rPr lang="en-US" sz="2400" dirty="0" err="1">
                <a:latin typeface=".VnTime" pitchFamily="34" charset="0"/>
              </a:rPr>
              <a:t>Nho</a:t>
            </a:r>
            <a:r>
              <a:rPr lang="en-US" sz="2400" dirty="0">
                <a:latin typeface=".VnTime" pitchFamily="34" charset="0"/>
              </a:rPr>
              <a:t> </a:t>
            </a:r>
            <a:r>
              <a:rPr lang="en-US" sz="2400" dirty="0" err="1">
                <a:latin typeface=".VnTime" pitchFamily="34" charset="0"/>
              </a:rPr>
              <a:t>gi¸o</a:t>
            </a:r>
            <a:endParaRPr lang="en-US" sz="2400" dirty="0">
              <a:latin typeface=".VnTime" pitchFamily="34" charset="0"/>
            </a:endParaRPr>
          </a:p>
        </p:txBody>
      </p:sp>
      <p:pic>
        <p:nvPicPr>
          <p:cNvPr id="80899" name="Picture 3" descr="VVHTP2"/>
          <p:cNvPicPr>
            <a:picLocks noChangeAspect="1" noChangeArrowheads="1"/>
          </p:cNvPicPr>
          <p:nvPr>
            <p:ph idx="1"/>
          </p:nvPr>
        </p:nvPicPr>
        <p:blipFill>
          <a:blip r:embed="rId2" cstate="print"/>
          <a:srcRect/>
          <a:stretch>
            <a:fillRect/>
          </a:stretch>
        </p:blipFill>
        <p:spPr>
          <a:xfrm>
            <a:off x="4024313" y="1295400"/>
            <a:ext cx="5119687" cy="3992563"/>
          </a:xfrm>
          <a:noFill/>
          <a:ln/>
        </p:spPr>
      </p:pic>
      <p:sp>
        <p:nvSpPr>
          <p:cNvPr id="80900" name="AutoShape 4" descr="hinh khong tu"/>
          <p:cNvSpPr>
            <a:spLocks noChangeArrowheads="1"/>
          </p:cNvSpPr>
          <p:nvPr/>
        </p:nvSpPr>
        <p:spPr bwMode="auto">
          <a:xfrm>
            <a:off x="0" y="1219200"/>
            <a:ext cx="4038600" cy="4038600"/>
          </a:xfrm>
          <a:prstGeom prst="roundRect">
            <a:avLst>
              <a:gd name="adj" fmla="val 16667"/>
            </a:avLst>
          </a:prstGeom>
          <a:blipFill dpi="0" rotWithShape="1">
            <a:blip r:embed="rId3" cstate="print"/>
            <a:srcRect/>
            <a:stretch>
              <a:fillRect/>
            </a:stretch>
          </a:blipFill>
          <a:ln w="9525">
            <a:solidFill>
              <a:schemeClr val="tx1"/>
            </a:solidFill>
            <a:round/>
            <a:headEnd/>
            <a:tailEnd/>
          </a:ln>
          <a:effectLst/>
        </p:spPr>
        <p:txBody>
          <a:bodyPr wrap="none" anchor="ctr"/>
          <a:lstStyle/>
          <a:p>
            <a:endParaRPr lang="en-US"/>
          </a:p>
        </p:txBody>
      </p:sp>
      <p:sp>
        <p:nvSpPr>
          <p:cNvPr id="80901" name="Text Box 5"/>
          <p:cNvSpPr txBox="1">
            <a:spLocks noChangeArrowheads="1"/>
          </p:cNvSpPr>
          <p:nvPr/>
        </p:nvSpPr>
        <p:spPr bwMode="auto">
          <a:xfrm>
            <a:off x="838200" y="5791200"/>
            <a:ext cx="18288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a:solidFill>
                  <a:srgbClr val="FF00FF"/>
                </a:solidFill>
                <a:latin typeface=".VnTimeH" pitchFamily="34" charset="0"/>
              </a:rPr>
              <a:t>Khæng tö</a:t>
            </a:r>
          </a:p>
        </p:txBody>
      </p:sp>
      <p:sp>
        <p:nvSpPr>
          <p:cNvPr id="80902" name="Text Box 6"/>
          <p:cNvSpPr txBox="1">
            <a:spLocks noChangeArrowheads="1"/>
          </p:cNvSpPr>
          <p:nvPr/>
        </p:nvSpPr>
        <p:spPr bwMode="auto">
          <a:xfrm>
            <a:off x="304800" y="6248400"/>
            <a:ext cx="6477000" cy="396875"/>
          </a:xfrm>
          <a:prstGeom prst="rect">
            <a:avLst/>
          </a:prstGeom>
          <a:noFill/>
          <a:ln w="9525">
            <a:noFill/>
            <a:miter lim="800000"/>
            <a:headEnd/>
            <a:tailEnd/>
          </a:ln>
          <a:effectLst/>
        </p:spPr>
        <p:txBody>
          <a:bodyPr>
            <a:spAutoFit/>
          </a:bodyPr>
          <a:lstStyle/>
          <a:p>
            <a:pPr algn="ctr">
              <a:spcBef>
                <a:spcPct val="50000"/>
              </a:spcBef>
            </a:pPr>
            <a:r>
              <a:rPr lang="en-US" sz="2000">
                <a:latin typeface=".VnTime" pitchFamily="34" charset="0"/>
              </a:rPr>
              <a:t>Nho gi¸o(cßn gäi lµ khæng gi¸o) do Khæng Tö s¸ng lËp.</a:t>
            </a:r>
          </a:p>
        </p:txBody>
      </p:sp>
      <p:grpSp>
        <p:nvGrpSpPr>
          <p:cNvPr id="80904" name="Group 8"/>
          <p:cNvGrpSpPr>
            <a:grpSpLocks/>
          </p:cNvGrpSpPr>
          <p:nvPr/>
        </p:nvGrpSpPr>
        <p:grpSpPr bwMode="auto">
          <a:xfrm>
            <a:off x="228600" y="5105400"/>
            <a:ext cx="7162800" cy="762000"/>
            <a:chOff x="0" y="1488"/>
            <a:chExt cx="4512" cy="480"/>
          </a:xfrm>
        </p:grpSpPr>
        <p:sp>
          <p:nvSpPr>
            <p:cNvPr id="80905" name="Text Box 9"/>
            <p:cNvSpPr txBox="1">
              <a:spLocks noChangeArrowheads="1"/>
            </p:cNvSpPr>
            <p:nvPr/>
          </p:nvSpPr>
          <p:spPr bwMode="auto">
            <a:xfrm>
              <a:off x="384" y="1488"/>
              <a:ext cx="4128" cy="365"/>
            </a:xfrm>
            <a:prstGeom prst="rect">
              <a:avLst/>
            </a:prstGeom>
            <a:noFill/>
            <a:ln w="9525">
              <a:noFill/>
              <a:miter lim="800000"/>
              <a:headEnd/>
              <a:tailEnd/>
            </a:ln>
            <a:effectLst/>
          </p:spPr>
          <p:txBody>
            <a:bodyPr>
              <a:spAutoFit/>
            </a:bodyPr>
            <a:lstStyle/>
            <a:p>
              <a:pPr>
                <a:spcBef>
                  <a:spcPct val="50000"/>
                </a:spcBef>
              </a:pPr>
              <a:r>
                <a:rPr lang="en-US" sz="3200">
                  <a:solidFill>
                    <a:srgbClr val="0033CC"/>
                  </a:solidFill>
                </a:rPr>
                <a:t>Nội dung học tập thời hậu Lê là gì?</a:t>
              </a:r>
            </a:p>
          </p:txBody>
        </p:sp>
        <p:pic>
          <p:nvPicPr>
            <p:cNvPr id="80906" name="Picture 10" descr="Dau hoi"/>
            <p:cNvPicPr>
              <a:picLocks noChangeAspect="1" noChangeArrowheads="1" noCrop="1"/>
            </p:cNvPicPr>
            <p:nvPr/>
          </p:nvPicPr>
          <p:blipFill>
            <a:blip r:embed="rId4" cstate="print"/>
            <a:srcRect/>
            <a:stretch>
              <a:fillRect/>
            </a:stretch>
          </p:blipFill>
          <p:spPr bwMode="auto">
            <a:xfrm>
              <a:off x="0" y="1488"/>
              <a:ext cx="336" cy="480"/>
            </a:xfrm>
            <a:prstGeom prst="rect">
              <a:avLst/>
            </a:prstGeom>
            <a:noFill/>
          </p:spPr>
        </p:pic>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500" fill="hold"/>
                                        <p:tgtEl>
                                          <p:spTgt spid="80899"/>
                                        </p:tgtEl>
                                        <p:attrNameLst>
                                          <p:attrName>ppt_w</p:attrName>
                                        </p:attrNameLst>
                                      </p:cBhvr>
                                      <p:tavLst>
                                        <p:tav tm="0">
                                          <p:val>
                                            <p:fltVal val="0"/>
                                          </p:val>
                                        </p:tav>
                                        <p:tav tm="100000">
                                          <p:val>
                                            <p:strVal val="#ppt_w"/>
                                          </p:val>
                                        </p:tav>
                                      </p:tavLst>
                                    </p:anim>
                                    <p:anim calcmode="lin" valueType="num">
                                      <p:cBhvr>
                                        <p:cTn id="8" dur="500" fill="hold"/>
                                        <p:tgtEl>
                                          <p:spTgt spid="8089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wheel(4)">
                                      <p:cBhvr>
                                        <p:cTn id="12" dur="2000"/>
                                        <p:tgtEl>
                                          <p:spTgt spid="80900"/>
                                        </p:tgtEl>
                                      </p:cBhvr>
                                    </p:animEffect>
                                  </p:childTnLst>
                                </p:cTn>
                              </p:par>
                            </p:childTnLst>
                          </p:cTn>
                        </p:par>
                        <p:par>
                          <p:cTn id="13" fill="hold">
                            <p:stCondLst>
                              <p:cond delay="2500"/>
                            </p:stCondLst>
                            <p:childTnLst>
                              <p:par>
                                <p:cTn id="14" presetID="29" presetClass="entr" presetSubtype="0" fill="hold" grpId="0" nodeType="afterEffect">
                                  <p:stCondLst>
                                    <p:cond delay="0"/>
                                  </p:stCondLst>
                                  <p:childTnLst>
                                    <p:set>
                                      <p:cBhvr>
                                        <p:cTn id="15" dur="1" fill="hold">
                                          <p:stCondLst>
                                            <p:cond delay="0"/>
                                          </p:stCondLst>
                                        </p:cTn>
                                        <p:tgtEl>
                                          <p:spTgt spid="80902"/>
                                        </p:tgtEl>
                                        <p:attrNameLst>
                                          <p:attrName>style.visibility</p:attrName>
                                        </p:attrNameLst>
                                      </p:cBhvr>
                                      <p:to>
                                        <p:strVal val="visible"/>
                                      </p:to>
                                    </p:set>
                                    <p:anim calcmode="lin" valueType="num">
                                      <p:cBhvr>
                                        <p:cTn id="16" dur="1000" fill="hold"/>
                                        <p:tgtEl>
                                          <p:spTgt spid="80902"/>
                                        </p:tgtEl>
                                        <p:attrNameLst>
                                          <p:attrName>ppt_x</p:attrName>
                                        </p:attrNameLst>
                                      </p:cBhvr>
                                      <p:tavLst>
                                        <p:tav tm="0">
                                          <p:val>
                                            <p:strVal val="#ppt_x-.2"/>
                                          </p:val>
                                        </p:tav>
                                        <p:tav tm="100000">
                                          <p:val>
                                            <p:strVal val="#ppt_x"/>
                                          </p:val>
                                        </p:tav>
                                      </p:tavLst>
                                    </p:anim>
                                    <p:anim calcmode="lin" valueType="num">
                                      <p:cBhvr>
                                        <p:cTn id="17" dur="1000" fill="hold"/>
                                        <p:tgtEl>
                                          <p:spTgt spid="8090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0902"/>
                                        </p:tgtEl>
                                      </p:cBhvr>
                                    </p:animEffect>
                                  </p:childTnLst>
                                </p:cTn>
                              </p:par>
                            </p:childTnLst>
                          </p:cTn>
                        </p:par>
                        <p:par>
                          <p:cTn id="19" fill="hold">
                            <p:stCondLst>
                              <p:cond delay="3500"/>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80898"/>
                                        </p:tgtEl>
                                        <p:attrNameLst>
                                          <p:attrName>style.visibility</p:attrName>
                                        </p:attrNameLst>
                                      </p:cBhvr>
                                      <p:to>
                                        <p:strVal val="visible"/>
                                      </p:to>
                                    </p:set>
                                    <p:anim calcmode="lin" valueType="num">
                                      <p:cBhvr>
                                        <p:cTn id="22" dur="1000" fill="hold"/>
                                        <p:tgtEl>
                                          <p:spTgt spid="80898"/>
                                        </p:tgtEl>
                                        <p:attrNameLst>
                                          <p:attrName>ppt_w</p:attrName>
                                        </p:attrNameLst>
                                      </p:cBhvr>
                                      <p:tavLst>
                                        <p:tav tm="0">
                                          <p:val>
                                            <p:fltVal val="0"/>
                                          </p:val>
                                        </p:tav>
                                        <p:tav tm="100000">
                                          <p:val>
                                            <p:strVal val="#ppt_w"/>
                                          </p:val>
                                        </p:tav>
                                      </p:tavLst>
                                    </p:anim>
                                    <p:anim calcmode="lin" valueType="num">
                                      <p:cBhvr>
                                        <p:cTn id="23" dur="1000" fill="hold"/>
                                        <p:tgtEl>
                                          <p:spTgt spid="80898"/>
                                        </p:tgtEl>
                                        <p:attrNameLst>
                                          <p:attrName>ppt_h</p:attrName>
                                        </p:attrNameLst>
                                      </p:cBhvr>
                                      <p:tavLst>
                                        <p:tav tm="0">
                                          <p:val>
                                            <p:fltVal val="0"/>
                                          </p:val>
                                        </p:tav>
                                        <p:tav tm="100000">
                                          <p:val>
                                            <p:strVal val="#ppt_h"/>
                                          </p:val>
                                        </p:tav>
                                      </p:tavLst>
                                    </p:anim>
                                    <p:anim calcmode="lin" valueType="num">
                                      <p:cBhvr>
                                        <p:cTn id="24" dur="1000" fill="hold"/>
                                        <p:tgtEl>
                                          <p:spTgt spid="80898"/>
                                        </p:tgtEl>
                                        <p:attrNameLst>
                                          <p:attrName>style.rotation</p:attrName>
                                        </p:attrNameLst>
                                      </p:cBhvr>
                                      <p:tavLst>
                                        <p:tav tm="0">
                                          <p:val>
                                            <p:fltVal val="90"/>
                                          </p:val>
                                        </p:tav>
                                        <p:tav tm="100000">
                                          <p:val>
                                            <p:fltVal val="0"/>
                                          </p:val>
                                        </p:tav>
                                      </p:tavLst>
                                    </p:anim>
                                    <p:animEffect transition="in" filter="fade">
                                      <p:cBhvr>
                                        <p:cTn id="25" dur="1000"/>
                                        <p:tgtEl>
                                          <p:spTgt spid="80898"/>
                                        </p:tgtEl>
                                      </p:cBhvr>
                                    </p:animEffect>
                                  </p:childTnLst>
                                </p:cTn>
                              </p:par>
                            </p:childTnLst>
                          </p:cTn>
                        </p:par>
                      </p:childTnLst>
                    </p:cTn>
                  </p:par>
                  <p:par>
                    <p:cTn id="26" fill="hold">
                      <p:stCondLst>
                        <p:cond delay="indefinite"/>
                      </p:stCondLst>
                      <p:childTnLst>
                        <p:par>
                          <p:cTn id="27" fill="hold">
                            <p:stCondLst>
                              <p:cond delay="0"/>
                            </p:stCondLst>
                            <p:childTnLst>
                              <p:par>
                                <p:cTn id="28" presetID="28" presetClass="entr" presetSubtype="0" fill="hold" grpId="1" nodeType="clickEffect">
                                  <p:stCondLst>
                                    <p:cond delay="0"/>
                                  </p:stCondLst>
                                  <p:childTnLst>
                                    <p:set>
                                      <p:cBhvr>
                                        <p:cTn id="29" dur="1" fill="hold">
                                          <p:stCondLst>
                                            <p:cond delay="0"/>
                                          </p:stCondLst>
                                        </p:cTn>
                                        <p:tgtEl>
                                          <p:spTgt spid="80902"/>
                                        </p:tgtEl>
                                        <p:attrNameLst>
                                          <p:attrName>style.visibility</p:attrName>
                                        </p:attrNameLst>
                                      </p:cBhvr>
                                      <p:to>
                                        <p:strVal val="visible"/>
                                      </p:to>
                                    </p:set>
                                    <p:anim calcmode="lin" valueType="num">
                                      <p:cBhvr>
                                        <p:cTn id="30" dur="1000" fill="hold"/>
                                        <p:tgtEl>
                                          <p:spTgt spid="80902"/>
                                        </p:tgtEl>
                                        <p:attrNameLst>
                                          <p:attrName>ppt_x</p:attrName>
                                        </p:attrNameLst>
                                      </p:cBhvr>
                                      <p:tavLst>
                                        <p:tav tm="0">
                                          <p:val>
                                            <p:strVal val="#ppt_x"/>
                                          </p:val>
                                        </p:tav>
                                        <p:tav tm="100000">
                                          <p:val>
                                            <p:strVal val="#ppt_x"/>
                                          </p:val>
                                        </p:tav>
                                      </p:tavLst>
                                    </p:anim>
                                    <p:anim calcmode="lin" valueType="num">
                                      <p:cBhvr>
                                        <p:cTn id="31" dur="1000" fill="hold"/>
                                        <p:tgtEl>
                                          <p:spTgt spid="8090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900" grpId="0" animBg="1"/>
      <p:bldP spid="80902" grpId="0"/>
      <p:bldP spid="8090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Text Box 5"/>
          <p:cNvSpPr txBox="1">
            <a:spLocks noChangeArrowheads="1"/>
          </p:cNvSpPr>
          <p:nvPr/>
        </p:nvSpPr>
        <p:spPr bwMode="auto">
          <a:xfrm>
            <a:off x="762000" y="1295400"/>
            <a:ext cx="5334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H×nh ¶nh tæ chøc héi thi d­íi thêi HËu Lª</a:t>
            </a:r>
          </a:p>
        </p:txBody>
      </p:sp>
      <p:sp>
        <p:nvSpPr>
          <p:cNvPr id="81926" name="Text Box 6"/>
          <p:cNvSpPr txBox="1">
            <a:spLocks noChangeArrowheads="1"/>
          </p:cNvSpPr>
          <p:nvPr/>
        </p:nvSpPr>
        <p:spPr bwMode="auto">
          <a:xfrm>
            <a:off x="1905000" y="6003925"/>
            <a:ext cx="4800600" cy="396875"/>
          </a:xfrm>
          <a:prstGeom prst="rect">
            <a:avLst/>
          </a:prstGeom>
          <a:noFill/>
          <a:ln w="9525">
            <a:noFill/>
            <a:miter lim="800000"/>
            <a:headEnd/>
            <a:tailEnd/>
          </a:ln>
          <a:effectLst/>
        </p:spPr>
        <p:txBody>
          <a:bodyPr>
            <a:spAutoFit/>
          </a:bodyPr>
          <a:lstStyle/>
          <a:p>
            <a:pPr algn="ctr">
              <a:spcBef>
                <a:spcPct val="50000"/>
              </a:spcBef>
            </a:pPr>
            <a:r>
              <a:rPr lang="en-US" sz="2000">
                <a:latin typeface=".VnTime" pitchFamily="34" charset="0"/>
              </a:rPr>
              <a:t>Héi thi §×nh ë thêi HËu Lª</a:t>
            </a:r>
          </a:p>
        </p:txBody>
      </p:sp>
      <p:pic>
        <p:nvPicPr>
          <p:cNvPr id="81927" name="Picture 7" descr="2"/>
          <p:cNvPicPr>
            <a:picLocks noChangeAspect="1" noChangeArrowheads="1"/>
          </p:cNvPicPr>
          <p:nvPr/>
        </p:nvPicPr>
        <p:blipFill>
          <a:blip r:embed="rId2" cstate="print"/>
          <a:srcRect/>
          <a:stretch>
            <a:fillRect/>
          </a:stretch>
        </p:blipFill>
        <p:spPr bwMode="auto">
          <a:xfrm>
            <a:off x="1752600" y="1752600"/>
            <a:ext cx="5638800" cy="4189413"/>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box(in)">
                                      <p:cBhvr>
                                        <p:cTn id="7" dur="500"/>
                                        <p:tgtEl>
                                          <p:spTgt spid="8192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1926"/>
                                        </p:tgtEl>
                                        <p:attrNameLst>
                                          <p:attrName>style.visibility</p:attrName>
                                        </p:attrNameLst>
                                      </p:cBhvr>
                                      <p:to>
                                        <p:strVal val="visible"/>
                                      </p:to>
                                    </p:set>
                                    <p:anim calcmode="lin" valueType="num">
                                      <p:cBhvr>
                                        <p:cTn id="11" dur="500" fill="hold"/>
                                        <p:tgtEl>
                                          <p:spTgt spid="819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1926"/>
                                        </p:tgtEl>
                                        <p:attrNameLst>
                                          <p:attrName>ppt_y</p:attrName>
                                        </p:attrNameLst>
                                      </p:cBhvr>
                                      <p:tavLst>
                                        <p:tav tm="0">
                                          <p:val>
                                            <p:strVal val="#ppt_y"/>
                                          </p:val>
                                        </p:tav>
                                        <p:tav tm="100000">
                                          <p:val>
                                            <p:strVal val="#ppt_y"/>
                                          </p:val>
                                        </p:tav>
                                      </p:tavLst>
                                    </p:anim>
                                    <p:anim calcmode="lin" valueType="num">
                                      <p:cBhvr>
                                        <p:cTn id="13" dur="500" fill="hold"/>
                                        <p:tgtEl>
                                          <p:spTgt spid="819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19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520"/>
  <p:tag name="VIOLETTITLE" val="truong hoc thoi Hau Le"/>
  <p:tag name="VIOLETLESSON" val="18"/>
  <p:tag name="VIOLETCATID" val="8049777"/>
  <p:tag name="VIOLETSUBJECT" val="Lịch sử 4"/>
  <p:tag name="VIOLETAUTHORID" val="253554"/>
  <p:tag name="VIOLETAUTHORNAME" val="Nguyễn Ngọc Lan"/>
  <p:tag name="VIOLETAUTHORAVATAR" val="no_avatarf.jpg"/>
  <p:tag name="VIOLETAUTHORADDRESS" val="Trường TH Thị Trấn Cờ Đỏ 1 - Cần Thơ"/>
  <p:tag name="VIOLETDATE" val="2012-01-18 14:08:48"/>
  <p:tag name="VIOLETHIT" val="399"/>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846</Words>
  <Application>Microsoft Office PowerPoint</Application>
  <PresentationFormat>On-screen Show (4:3)</PresentationFormat>
  <Paragraphs>105</Paragraphs>
  <Slides>22</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.VnTime</vt:lpstr>
      <vt:lpstr>.VnTimeH</vt:lpstr>
      <vt:lpstr>Times New Roman</vt:lpstr>
      <vt:lpstr>Wingdings 2</vt:lpstr>
      <vt:lpstr>Wingdings</vt:lpstr>
      <vt:lpstr>Tahoma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Qua bài học lịch sử này, em có suy nghĩ gì về giáo dục thời Hậu Lê?</vt:lpstr>
      <vt:lpstr>Slide 21</vt:lpstr>
      <vt:lpstr>Slide 22</vt:lpstr>
    </vt:vector>
  </TitlesOfParts>
  <Company>HHG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HHG</dc:creator>
  <cp:lastModifiedBy>Administrator</cp:lastModifiedBy>
  <cp:revision>29</cp:revision>
  <dcterms:created xsi:type="dcterms:W3CDTF">2011-12-10T12:32:44Z</dcterms:created>
  <dcterms:modified xsi:type="dcterms:W3CDTF">2017-02-06T02:51:55Z</dcterms:modified>
</cp:coreProperties>
</file>